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embeddings/Microsoft_Equation16.bin" ContentType="application/vnd.openxmlformats-officedocument.oleObject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embeddings/Microsoft_Equation4.bin" ContentType="application/vnd.openxmlformats-officedocument.oleObject"/>
  <Override PartName="/ppt/embeddings/Microsoft_Equation15.bin" ContentType="application/vnd.openxmlformats-officedocument.oleObject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embeddings/Microsoft_Equation3.bin" ContentType="application/vnd.openxmlformats-officedocument.oleObject"/>
  <Override PartName="/ppt/presProps.xml" ContentType="application/vnd.openxmlformats-officedocument.presentationml.presProps+xml"/>
  <Override PartName="/ppt/embeddings/Microsoft_Equation14.bin" ContentType="application/vnd.openxmlformats-officedocument.oleObject"/>
  <Default Extension="pict" ContentType="image/pict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embeddings/Microsoft_Equation9.bin" ContentType="application/vnd.openxmlformats-officedocument.oleObject"/>
  <Override PartName="/ppt/notesSlides/notesSlide5.xml" ContentType="application/vnd.openxmlformats-officedocument.presentationml.notesSlide+xml"/>
  <Override PartName="/ppt/embeddings/Microsoft_Equation2.bin" ContentType="application/vnd.openxmlformats-officedocument.oleObject"/>
  <Override PartName="/ppt/embeddings/Microsoft_Equation13.bin" ContentType="application/vnd.openxmlformats-officedocument.oleObject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ppt/embeddings/Microsoft_Equation8.bin" ContentType="application/vnd.openxmlformats-officedocument.oleObject"/>
  <Default Extension="wmf" ContentType="image/x-wmf"/>
  <Override PartName="/ppt/embeddings/Microsoft_Equation19.bin" ContentType="application/vnd.openxmlformats-officedocument.oleObject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12.bin" ContentType="application/vnd.openxmlformats-officedocument.oleObject"/>
  <Override PartName="/ppt/theme/theme3.xml" ContentType="application/vnd.openxmlformats-officedocument.theme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embeddings/Microsoft_Equation7.bin" ContentType="application/vnd.openxmlformats-officedocument.oleObject"/>
  <Override PartName="/ppt/embeddings/Microsoft_Equation18.bin" ContentType="application/vnd.openxmlformats-officedocument.oleObject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Microsoft_Equation11.bin" ContentType="application/vnd.openxmlformats-officedocument.oleObject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2.bin" ContentType="application/vnd.openxmlformats-officedocument.oleObject"/>
  <Override PartName="/ppt/embeddings/Microsoft_Equation6.bin" ContentType="application/vnd.openxmlformats-officedocument.oleObject"/>
  <Override PartName="/ppt/embeddings/Microsoft_Equation17.bin" ContentType="application/vnd.openxmlformats-officedocument.oleObject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embeddings/Microsoft_Equation10.bin" ContentType="application/vnd.openxmlformats-officedocument.oleObject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73" r:id="rId2"/>
    <p:sldId id="274" r:id="rId3"/>
    <p:sldId id="279" r:id="rId4"/>
    <p:sldId id="311" r:id="rId5"/>
    <p:sldId id="313" r:id="rId6"/>
    <p:sldId id="286" r:id="rId7"/>
    <p:sldId id="285" r:id="rId8"/>
    <p:sldId id="307" r:id="rId9"/>
    <p:sldId id="287" r:id="rId10"/>
    <p:sldId id="310" r:id="rId11"/>
    <p:sldId id="278" r:id="rId12"/>
    <p:sldId id="288" r:id="rId13"/>
    <p:sldId id="289" r:id="rId14"/>
    <p:sldId id="291" r:id="rId15"/>
    <p:sldId id="264" r:id="rId16"/>
    <p:sldId id="312" r:id="rId17"/>
    <p:sldId id="263" r:id="rId18"/>
    <p:sldId id="265" r:id="rId19"/>
    <p:sldId id="266" r:id="rId20"/>
    <p:sldId id="267" r:id="rId21"/>
    <p:sldId id="268" r:id="rId22"/>
    <p:sldId id="257" r:id="rId23"/>
    <p:sldId id="262" r:id="rId24"/>
    <p:sldId id="261" r:id="rId25"/>
    <p:sldId id="270" r:id="rId26"/>
    <p:sldId id="271" r:id="rId27"/>
    <p:sldId id="269" r:id="rId28"/>
    <p:sldId id="260" r:id="rId29"/>
    <p:sldId id="272" r:id="rId30"/>
    <p:sldId id="300" r:id="rId31"/>
    <p:sldId id="292" r:id="rId32"/>
    <p:sldId id="301" r:id="rId33"/>
    <p:sldId id="302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893" autoAdjust="0"/>
    <p:restoredTop sz="97521" autoAdjust="0"/>
  </p:normalViewPr>
  <p:slideViewPr>
    <p:cSldViewPr snapToGrid="0" snapToObjects="1">
      <p:cViewPr varScale="1">
        <p:scale>
          <a:sx n="121" d="100"/>
          <a:sy n="121" d="100"/>
        </p:scale>
        <p:origin x="-1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ict"/><Relationship Id="rId4" Type="http://schemas.openxmlformats.org/officeDocument/2006/relationships/image" Target="../media/image133.pict"/><Relationship Id="rId1" Type="http://schemas.openxmlformats.org/officeDocument/2006/relationships/image" Target="../media/image130.pict"/><Relationship Id="rId2" Type="http://schemas.openxmlformats.org/officeDocument/2006/relationships/image" Target="../media/image13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Relationship Id="rId2" Type="http://schemas.openxmlformats.org/officeDocument/2006/relationships/image" Target="../media/image13.pict"/><Relationship Id="rId3" Type="http://schemas.openxmlformats.org/officeDocument/2006/relationships/image" Target="../media/image14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Relationship Id="rId2" Type="http://schemas.openxmlformats.org/officeDocument/2006/relationships/image" Target="../media/image19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ict"/><Relationship Id="rId2" Type="http://schemas.openxmlformats.org/officeDocument/2006/relationships/image" Target="../media/image35.pict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ict"/><Relationship Id="rId4" Type="http://schemas.openxmlformats.org/officeDocument/2006/relationships/image" Target="../media/image39.pict"/><Relationship Id="rId5" Type="http://schemas.openxmlformats.org/officeDocument/2006/relationships/image" Target="../media/image40.pict"/><Relationship Id="rId6" Type="http://schemas.openxmlformats.org/officeDocument/2006/relationships/image" Target="../media/image41.pict"/><Relationship Id="rId1" Type="http://schemas.openxmlformats.org/officeDocument/2006/relationships/image" Target="../media/image36.pict"/><Relationship Id="rId2" Type="http://schemas.openxmlformats.org/officeDocument/2006/relationships/image" Target="../media/image37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0957BD7-F297-FB4A-8BC7-2116F06B73CF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90080" cy="4116006"/>
          </a:xfrm>
          <a:noFill/>
          <a:ln/>
        </p:spPr>
        <p:txBody>
          <a:bodyPr lIns="95400" tIns="67320" rIns="95400" bIns="47520"/>
          <a:lstStyle/>
          <a:p>
            <a:pPr eaLnBrk="1" hangingPunct="1">
              <a:lnSpc>
                <a:spcPct val="87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Arial Unicode MS" charset="0"/>
                <a:cs typeface="Arial Unicode MS" charset="0"/>
              </a:rPr>
              <a:t>S. Fazio – Brookhaven National Laboratory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54530AA-A9C2-9F4B-B965-73AF85A75D30}" type="slidenum">
              <a:rPr lang="en-GB"/>
              <a:pPr/>
              <a:t>30</a:t>
            </a:fld>
            <a:endParaRPr lang="en-GB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1002937" y="694985"/>
            <a:ext cx="4849060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8" name="Text Box 2"/>
          <p:cNvSpPr>
            <a:spLocks noGrp="1" noChangeArrowheads="1"/>
          </p:cNvSpPr>
          <p:nvPr>
            <p:ph type="body"/>
          </p:nvPr>
        </p:nvSpPr>
        <p:spPr>
          <a:xfrm>
            <a:off x="685495" y="4342940"/>
            <a:ext cx="5468611" cy="409898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9350" y="687388"/>
            <a:ext cx="4524375" cy="3394075"/>
          </a:xfrm>
          <a:solidFill>
            <a:srgbClr val="FFFFFF"/>
          </a:solidFill>
          <a:ln/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Parton-</a:t>
            </a:r>
            <a:r>
              <a:rPr lang="en-US" sz="2400" dirty="0" err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parton</a:t>
            </a:r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correlations: </a:t>
            </a:r>
            <a:r>
              <a:rPr lang="en-US" sz="2400" dirty="0" err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GPDs</a:t>
            </a:r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sensitive to them</a:t>
            </a:r>
          </a:p>
          <a:p>
            <a:pPr eaLnBrk="1" hangingPunct="1"/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DVCS in (</a:t>
            </a:r>
            <a:r>
              <a:rPr lang="en-US" sz="2400" dirty="0" err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in)coherent</a:t>
            </a:r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region: refers to BH! </a:t>
            </a:r>
          </a:p>
          <a:p>
            <a:pPr eaLnBrk="1" hangingPunct="1"/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DVCS always takes place on the </a:t>
            </a:r>
            <a:r>
              <a:rPr lang="en-US" sz="2400" dirty="0" err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parton</a:t>
            </a:r>
            <a:r>
              <a:rPr lang="en-US" sz="24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, otherwise not sensitive to </a:t>
            </a:r>
            <a:r>
              <a:rPr lang="en-US" sz="2400" dirty="0" err="1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GPDs</a:t>
            </a:r>
            <a:endParaRPr lang="en-US" sz="2400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C1CE-D917-6E4A-A250-3B1C291BA48F}" type="slidenum">
              <a:rPr lang="en-GB"/>
              <a:pPr/>
              <a:t>32</a:t>
            </a:fld>
            <a:endParaRPr lang="en-GB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0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5893EC8-E9A1-6245-A657-7D8555C0DA8C}" type="slidenum">
              <a:rPr lang="en-GB"/>
              <a:pPr/>
              <a:t>33</a:t>
            </a:fld>
            <a:endParaRPr lang="en-GB"/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8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E9293D3-D123-7B45-B367-CE76AB52A6C3}" type="slidenum">
              <a:rPr lang="en-GB"/>
              <a:pPr/>
              <a:t>2</a:t>
            </a:fld>
            <a:endParaRPr lang="en-GB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943130" y="686475"/>
            <a:ext cx="4971743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07B34F7-A0D4-E54B-BEDD-489ABA6F8BEA}" type="slidenum">
              <a:rPr lang="en-GB"/>
              <a:pPr/>
              <a:t>3</a:t>
            </a:fld>
            <a:endParaRPr lang="en-GB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956930" y="686475"/>
            <a:ext cx="4944140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2FD34B5-EF3C-5546-B6AF-27A3C1592D2E}" type="slidenum">
              <a:rPr lang="en-GB"/>
              <a:pPr/>
              <a:t>4</a:t>
            </a:fld>
            <a:endParaRPr lang="en-GB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877186" y="686474"/>
            <a:ext cx="5102095" cy="34295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500" tIns="47750" rIns="95500" bIns="477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0" name="Text Box 2"/>
          <p:cNvSpPr>
            <a:spLocks noGrp="1" noChangeArrowheads="1"/>
          </p:cNvSpPr>
          <p:nvPr>
            <p:ph type="body"/>
          </p:nvPr>
        </p:nvSpPr>
        <p:spPr>
          <a:xfrm>
            <a:off x="685494" y="4344358"/>
            <a:ext cx="5485480" cy="411458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41506D8-B588-B44F-9B03-7FC756F7809E}" type="slidenum">
              <a:rPr lang="en-GB"/>
              <a:pPr/>
              <a:t>6</a:t>
            </a:fld>
            <a:endParaRPr lang="en-GB"/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763C4B0-3F51-6F4E-B516-85CDA9C545BB}" type="slidenum">
              <a:rPr lang="en-GB"/>
              <a:pPr/>
              <a:t>8</a:t>
            </a:fld>
            <a:endParaRPr lang="en-GB"/>
          </a:p>
        </p:txBody>
      </p:sp>
      <p:sp>
        <p:nvSpPr>
          <p:cNvPr id="39939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9350" y="650875"/>
            <a:ext cx="4333875" cy="32496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3960" y="4341521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044E2D6-8D2D-694D-B6CF-1F922C68240C}" type="slidenum">
              <a:rPr lang="en-GB"/>
              <a:pPr/>
              <a:t>9</a:t>
            </a:fld>
            <a:endParaRPr lang="en-GB"/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6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421104A-0EC8-CF47-AB29-78EE35605B56}" type="slidenum">
              <a:rPr lang="en-GB"/>
              <a:pPr/>
              <a:t>10</a:t>
            </a:fld>
            <a:endParaRPr lang="en-GB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002936" y="694984"/>
            <a:ext cx="4845993" cy="342527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4" name="Text Box 2"/>
          <p:cNvSpPr>
            <a:spLocks noGrp="1" noChangeArrowheads="1"/>
          </p:cNvSpPr>
          <p:nvPr>
            <p:ph type="body"/>
          </p:nvPr>
        </p:nvSpPr>
        <p:spPr>
          <a:xfrm>
            <a:off x="685494" y="4342939"/>
            <a:ext cx="5468611" cy="4098985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3F7E4EE-70D9-EB47-8A47-D337FC683554}" type="slidenum">
              <a:rPr lang="en-GB"/>
              <a:pPr/>
              <a:t>11</a:t>
            </a:fld>
            <a:endParaRPr lang="en-GB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4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49" y="117274"/>
            <a:ext cx="8189785" cy="1417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948" y="1600531"/>
            <a:ext cx="4013415" cy="45092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31639" y="1600531"/>
            <a:ext cx="4015094" cy="4509234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9DABE-F856-4D4B-BA58-DB075FB76A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49" y="117274"/>
            <a:ext cx="8189785" cy="1417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948" y="1600531"/>
            <a:ext cx="4013415" cy="45092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1639" y="1600532"/>
            <a:ext cx="4015094" cy="21753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1639" y="3934431"/>
            <a:ext cx="4015094" cy="21753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22093-1534-AE41-BB34-08FDA64D45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5.png"/><Relationship Id="rId5" Type="http://schemas.openxmlformats.org/officeDocument/2006/relationships/image" Target="../media/image22.png"/><Relationship Id="rId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27.png"/><Relationship Id="rId5" Type="http://schemas.openxmlformats.org/officeDocument/2006/relationships/image" Target="../media/image28.jpeg"/><Relationship Id="rId6" Type="http://schemas.openxmlformats.org/officeDocument/2006/relationships/oleObject" Target="../embeddings/Microsoft_Equation6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.jpe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oleObject" Target="../embeddings/Microsoft_Equation11.bin"/><Relationship Id="rId5" Type="http://schemas.openxmlformats.org/officeDocument/2006/relationships/oleObject" Target="../embeddings/Microsoft_Equation12.bin"/><Relationship Id="rId6" Type="http://schemas.openxmlformats.org/officeDocument/2006/relationships/oleObject" Target="../embeddings/Microsoft_Equation13.bin"/><Relationship Id="rId7" Type="http://schemas.openxmlformats.org/officeDocument/2006/relationships/oleObject" Target="../embeddings/Microsoft_Equation14.bin"/><Relationship Id="rId8" Type="http://schemas.openxmlformats.org/officeDocument/2006/relationships/oleObject" Target="../embeddings/Microsoft_Equation15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df"/><Relationship Id="rId5" Type="http://schemas.openxmlformats.org/officeDocument/2006/relationships/image" Target="../media/image45.png"/><Relationship Id="rId6" Type="http://schemas.openxmlformats.org/officeDocument/2006/relationships/image" Target="../media/image46.pdf"/><Relationship Id="rId7" Type="http://schemas.openxmlformats.org/officeDocument/2006/relationships/image" Target="../media/image47.png"/><Relationship Id="rId8" Type="http://schemas.openxmlformats.org/officeDocument/2006/relationships/image" Target="../media/image48.pdf"/><Relationship Id="rId9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df"/><Relationship Id="rId5" Type="http://schemas.openxmlformats.org/officeDocument/2006/relationships/image" Target="../media/image53.png"/><Relationship Id="rId6" Type="http://schemas.openxmlformats.org/officeDocument/2006/relationships/image" Target="../media/image54.pdf"/><Relationship Id="rId7" Type="http://schemas.openxmlformats.org/officeDocument/2006/relationships/image" Target="../media/image55.png"/><Relationship Id="rId8" Type="http://schemas.openxmlformats.org/officeDocument/2006/relationships/image" Target="../media/image56.pdf"/><Relationship Id="rId9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df"/><Relationship Id="rId5" Type="http://schemas.openxmlformats.org/officeDocument/2006/relationships/image" Target="../media/image61.png"/><Relationship Id="rId6" Type="http://schemas.openxmlformats.org/officeDocument/2006/relationships/image" Target="../media/image62.pdf"/><Relationship Id="rId7" Type="http://schemas.openxmlformats.org/officeDocument/2006/relationships/image" Target="../media/image63.png"/><Relationship Id="rId8" Type="http://schemas.openxmlformats.org/officeDocument/2006/relationships/image" Target="../media/image64.pdf"/><Relationship Id="rId9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d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df"/><Relationship Id="rId5" Type="http://schemas.openxmlformats.org/officeDocument/2006/relationships/image" Target="../media/image69.png"/><Relationship Id="rId6" Type="http://schemas.openxmlformats.org/officeDocument/2006/relationships/image" Target="../media/image70.pdf"/><Relationship Id="rId7" Type="http://schemas.openxmlformats.org/officeDocument/2006/relationships/image" Target="../media/image71.png"/><Relationship Id="rId8" Type="http://schemas.openxmlformats.org/officeDocument/2006/relationships/image" Target="../media/image72.pdf"/><Relationship Id="rId9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d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23.emf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d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df"/><Relationship Id="rId3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df"/><Relationship Id="rId5" Type="http://schemas.openxmlformats.org/officeDocument/2006/relationships/image" Target="../media/image81.png"/><Relationship Id="rId6" Type="http://schemas.openxmlformats.org/officeDocument/2006/relationships/image" Target="../media/image82.pdf"/><Relationship Id="rId7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d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df"/><Relationship Id="rId5" Type="http://schemas.openxmlformats.org/officeDocument/2006/relationships/image" Target="../media/image87.png"/><Relationship Id="rId6" Type="http://schemas.openxmlformats.org/officeDocument/2006/relationships/image" Target="../media/image88.pdf"/><Relationship Id="rId7" Type="http://schemas.openxmlformats.org/officeDocument/2006/relationships/image" Target="../media/image89.png"/><Relationship Id="rId8" Type="http://schemas.openxmlformats.org/officeDocument/2006/relationships/image" Target="../media/image90.pdf"/><Relationship Id="rId9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d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df"/><Relationship Id="rId5" Type="http://schemas.openxmlformats.org/officeDocument/2006/relationships/image" Target="../media/image95.png"/><Relationship Id="rId6" Type="http://schemas.openxmlformats.org/officeDocument/2006/relationships/image" Target="../media/image96.pdf"/><Relationship Id="rId7" Type="http://schemas.openxmlformats.org/officeDocument/2006/relationships/image" Target="../media/image97.png"/><Relationship Id="rId8" Type="http://schemas.openxmlformats.org/officeDocument/2006/relationships/image" Target="../media/image98.pdf"/><Relationship Id="rId9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d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df"/><Relationship Id="rId5" Type="http://schemas.openxmlformats.org/officeDocument/2006/relationships/image" Target="../media/image103.png"/><Relationship Id="rId6" Type="http://schemas.openxmlformats.org/officeDocument/2006/relationships/image" Target="../media/image104.pdf"/><Relationship Id="rId7" Type="http://schemas.openxmlformats.org/officeDocument/2006/relationships/image" Target="../media/image105.png"/><Relationship Id="rId8" Type="http://schemas.openxmlformats.org/officeDocument/2006/relationships/image" Target="../media/image106.pdf"/><Relationship Id="rId9" Type="http://schemas.openxmlformats.org/officeDocument/2006/relationships/image" Target="../media/image107.png"/><Relationship Id="rId10" Type="http://schemas.openxmlformats.org/officeDocument/2006/relationships/image" Target="../media/image84.pdf"/><Relationship Id="rId11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df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7.png"/><Relationship Id="rId12" Type="http://schemas.openxmlformats.org/officeDocument/2006/relationships/image" Target="../media/image118.pdf"/><Relationship Id="rId13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df"/><Relationship Id="rId3" Type="http://schemas.openxmlformats.org/officeDocument/2006/relationships/image" Target="../media/image109.png"/><Relationship Id="rId4" Type="http://schemas.openxmlformats.org/officeDocument/2006/relationships/image" Target="../media/image110.pdf"/><Relationship Id="rId5" Type="http://schemas.openxmlformats.org/officeDocument/2006/relationships/image" Target="../media/image111.png"/><Relationship Id="rId6" Type="http://schemas.openxmlformats.org/officeDocument/2006/relationships/image" Target="../media/image112.pdf"/><Relationship Id="rId7" Type="http://schemas.openxmlformats.org/officeDocument/2006/relationships/image" Target="../media/image113.png"/><Relationship Id="rId8" Type="http://schemas.openxmlformats.org/officeDocument/2006/relationships/image" Target="../media/image114.pdf"/><Relationship Id="rId9" Type="http://schemas.openxmlformats.org/officeDocument/2006/relationships/image" Target="../media/image115.png"/><Relationship Id="rId10" Type="http://schemas.openxmlformats.org/officeDocument/2006/relationships/image" Target="../media/image116.pd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df"/><Relationship Id="rId5" Type="http://schemas.openxmlformats.org/officeDocument/2006/relationships/image" Target="../media/image123.png"/><Relationship Id="rId6" Type="http://schemas.openxmlformats.org/officeDocument/2006/relationships/image" Target="../media/image124.pdf"/><Relationship Id="rId7" Type="http://schemas.openxmlformats.org/officeDocument/2006/relationships/image" Target="../media/image125.png"/><Relationship Id="rId8" Type="http://schemas.openxmlformats.org/officeDocument/2006/relationships/image" Target="../media/image126.pdf"/><Relationship Id="rId9" Type="http://schemas.openxmlformats.org/officeDocument/2006/relationships/image" Target="../media/image127.png"/><Relationship Id="rId10" Type="http://schemas.openxmlformats.org/officeDocument/2006/relationships/image" Target="../media/image128.pdf"/><Relationship Id="rId11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2.jpe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134.emf"/><Relationship Id="rId5" Type="http://schemas.openxmlformats.org/officeDocument/2006/relationships/image" Target="../media/image135.emf"/><Relationship Id="rId6" Type="http://schemas.openxmlformats.org/officeDocument/2006/relationships/image" Target="../media/image136.png"/><Relationship Id="rId7" Type="http://schemas.openxmlformats.org/officeDocument/2006/relationships/oleObject" Target="../embeddings/Microsoft_Equation16.bin"/><Relationship Id="rId8" Type="http://schemas.openxmlformats.org/officeDocument/2006/relationships/oleObject" Target="../embeddings/Microsoft_Equation17.bin"/><Relationship Id="rId9" Type="http://schemas.openxmlformats.org/officeDocument/2006/relationships/oleObject" Target="../embeddings/Microsoft_Equation18.bin"/><Relationship Id="rId10" Type="http://schemas.openxmlformats.org/officeDocument/2006/relationships/oleObject" Target="../embeddings/Microsoft_Equation19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2.jpe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6.png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17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0.png"/><Relationship Id="rId5" Type="http://schemas.openxmlformats.org/officeDocument/2006/relationships/oleObject" Target="../embeddings/Microsoft_Equation4.bin"/><Relationship Id="rId6" Type="http://schemas.openxmlformats.org/officeDocument/2006/relationships/oleObject" Target="../embeddings/Microsoft_Equation5.bin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emf"/><Relationship Id="rId10" Type="http://schemas.openxmlformats.org/officeDocument/2006/relationships/image" Target="../media/image2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423" y="626158"/>
            <a:ext cx="7773156" cy="1470043"/>
          </a:xfrm>
        </p:spPr>
        <p:txBody>
          <a:bodyPr lIns="93789" tIns="81309" rIns="93789" bIns="46894"/>
          <a:lstStyle/>
          <a:p>
            <a:pPr>
              <a:lnSpc>
                <a:spcPct val="87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900" b="1" dirty="0">
                <a:solidFill>
                  <a:srgbClr val="333399"/>
                </a:solidFill>
              </a:rPr>
              <a:t>Salvatore Fazio </a:t>
            </a:r>
            <a:br>
              <a:rPr lang="en-GB" sz="1900" b="1" dirty="0">
                <a:solidFill>
                  <a:srgbClr val="333399"/>
                </a:solidFill>
              </a:rPr>
            </a:br>
            <a:r>
              <a:rPr lang="en-GB" sz="1900" b="1" dirty="0">
                <a:solidFill>
                  <a:srgbClr val="333399"/>
                </a:solidFill>
              </a:rPr>
              <a:t>BNL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06921" y="5146850"/>
            <a:ext cx="6403992" cy="1128134"/>
          </a:xfrm>
          <a:solidFill>
            <a:srgbClr val="FFFFFF"/>
          </a:solidFill>
        </p:spPr>
        <p:txBody>
          <a:bodyPr lIns="93789" tIns="110429" rIns="93789" bIns="46894"/>
          <a:lstStyle/>
          <a:p>
            <a:pPr>
              <a:spcBef>
                <a:spcPts val="420"/>
              </a:spcBef>
              <a:tabLst>
                <a:tab pos="360216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700" b="1" dirty="0" smtClean="0">
                <a:solidFill>
                  <a:srgbClr val="003399"/>
                </a:solidFill>
              </a:rPr>
              <a:t>University of Washington – INT</a:t>
            </a:r>
            <a:r>
              <a:rPr lang="en-GB" sz="1700" b="1" dirty="0" smtClean="0">
                <a:solidFill>
                  <a:srgbClr val="003399"/>
                </a:solidFill>
                <a:ea typeface="Arial" charset="0"/>
                <a:cs typeface="Arial" charset="0"/>
              </a:rPr>
              <a:t> </a:t>
            </a:r>
          </a:p>
          <a:p>
            <a:pPr>
              <a:spcBef>
                <a:spcPts val="420"/>
              </a:spcBef>
              <a:tabLst>
                <a:tab pos="360216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700" b="1" i="1" dirty="0" smtClean="0">
                <a:solidFill>
                  <a:srgbClr val="003399"/>
                </a:solidFill>
                <a:ea typeface="Arial" charset="0"/>
                <a:cs typeface="Arial" charset="0"/>
              </a:rPr>
              <a:t>Seattle, WA – USA</a:t>
            </a:r>
          </a:p>
          <a:p>
            <a:pPr>
              <a:spcBef>
                <a:spcPts val="420"/>
              </a:spcBef>
              <a:tabLst>
                <a:tab pos="360216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700" b="1" i="1" dirty="0" smtClean="0">
                <a:solidFill>
                  <a:srgbClr val="003399"/>
                </a:solidFill>
              </a:rPr>
              <a:t>November 1-13, 2010</a:t>
            </a:r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997092" y="72301"/>
            <a:ext cx="6913821" cy="1053322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Simulation of DVCS with an EIC</a:t>
            </a:r>
          </a:p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using MILOU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pic>
        <p:nvPicPr>
          <p:cNvPr id="18439" name="Picture 15" descr="EIC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7929" y="1197446"/>
            <a:ext cx="1214132" cy="1103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6" descr="BNL_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8" y="1329796"/>
            <a:ext cx="2128840" cy="7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67"/>
          <p:cNvGrpSpPr>
            <a:grpSpLocks/>
          </p:cNvGrpSpPr>
          <p:nvPr/>
        </p:nvGrpSpPr>
        <p:grpSpPr bwMode="auto">
          <a:xfrm>
            <a:off x="2568175" y="2296460"/>
            <a:ext cx="3937000" cy="1731963"/>
            <a:chOff x="2439931" y="2644775"/>
            <a:chExt cx="3937850" cy="1731963"/>
          </a:xfrm>
        </p:grpSpPr>
        <p:graphicFrame>
          <p:nvGraphicFramePr>
            <p:cNvPr id="56" name="Object 2"/>
            <p:cNvGraphicFramePr>
              <a:graphicFrameLocks noChangeAspect="1"/>
            </p:cNvGraphicFramePr>
            <p:nvPr/>
          </p:nvGraphicFramePr>
          <p:xfrm>
            <a:off x="5660817" y="4164013"/>
            <a:ext cx="109537" cy="212725"/>
          </p:xfrm>
          <a:graphic>
            <a:graphicData uri="http://schemas.openxmlformats.org/presentationml/2006/ole">
              <p:oleObj spid="_x0000_s38914" name="Equazione" r:id="rId6" imgW="114120" imgH="215640" progId="Equation.3">
                <p:embed/>
              </p:oleObj>
            </a:graphicData>
          </a:graphic>
        </p:graphicFrame>
        <p:sp>
          <p:nvSpPr>
            <p:cNvPr id="58" name="Freeform 8"/>
            <p:cNvSpPr>
              <a:spLocks/>
            </p:cNvSpPr>
            <p:nvPr/>
          </p:nvSpPr>
          <p:spPr bwMode="auto">
            <a:xfrm flipV="1">
              <a:off x="3543092" y="3125788"/>
              <a:ext cx="1077912" cy="127000"/>
            </a:xfrm>
            <a:custGeom>
              <a:avLst/>
              <a:gdLst>
                <a:gd name="T0" fmla="*/ 0 w 777"/>
                <a:gd name="T1" fmla="*/ 2147483647 h 133"/>
                <a:gd name="T2" fmla="*/ 2147483647 w 777"/>
                <a:gd name="T3" fmla="*/ 2147483647 h 133"/>
                <a:gd name="T4" fmla="*/ 2147483647 w 777"/>
                <a:gd name="T5" fmla="*/ 2147483647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 rot="5386000">
              <a:off x="3741529" y="3675063"/>
              <a:ext cx="1017588" cy="173037"/>
            </a:xfrm>
            <a:custGeom>
              <a:avLst/>
              <a:gdLst>
                <a:gd name="T0" fmla="*/ 0 w 1875"/>
                <a:gd name="T1" fmla="*/ 2147483647 h 290"/>
                <a:gd name="T2" fmla="*/ 2147483647 w 1875"/>
                <a:gd name="T3" fmla="*/ 2147483647 h 290"/>
                <a:gd name="T4" fmla="*/ 2147483647 w 1875"/>
                <a:gd name="T5" fmla="*/ 2147483647 h 290"/>
                <a:gd name="T6" fmla="*/ 2147483647 w 1875"/>
                <a:gd name="T7" fmla="*/ 2147483647 h 290"/>
                <a:gd name="T8" fmla="*/ 2147483647 w 1875"/>
                <a:gd name="T9" fmla="*/ 2147483647 h 290"/>
                <a:gd name="T10" fmla="*/ 2147483647 w 1875"/>
                <a:gd name="T11" fmla="*/ 2147483647 h 290"/>
                <a:gd name="T12" fmla="*/ 2147483647 w 1875"/>
                <a:gd name="T13" fmla="*/ 2147483647 h 290"/>
                <a:gd name="T14" fmla="*/ 2147483647 w 1875"/>
                <a:gd name="T15" fmla="*/ 2147483647 h 290"/>
                <a:gd name="T16" fmla="*/ 2147483647 w 1875"/>
                <a:gd name="T17" fmla="*/ 2147483647 h 290"/>
                <a:gd name="T18" fmla="*/ 2147483647 w 1875"/>
                <a:gd name="T19" fmla="*/ 2147483647 h 290"/>
                <a:gd name="T20" fmla="*/ 2147483647 w 1875"/>
                <a:gd name="T21" fmla="*/ 2147483647 h 290"/>
                <a:gd name="T22" fmla="*/ 2147483647 w 1875"/>
                <a:gd name="T23" fmla="*/ 2147483647 h 290"/>
                <a:gd name="T24" fmla="*/ 2147483647 w 1875"/>
                <a:gd name="T25" fmla="*/ 2147483647 h 290"/>
                <a:gd name="T26" fmla="*/ 2147483647 w 1875"/>
                <a:gd name="T27" fmla="*/ 2147483647 h 290"/>
                <a:gd name="T28" fmla="*/ 2147483647 w 1875"/>
                <a:gd name="T29" fmla="*/ 2147483647 h 290"/>
                <a:gd name="T30" fmla="*/ 2147483647 w 1875"/>
                <a:gd name="T31" fmla="*/ 2147483647 h 290"/>
                <a:gd name="T32" fmla="*/ 2147483647 w 1875"/>
                <a:gd name="T33" fmla="*/ 2147483647 h 290"/>
                <a:gd name="T34" fmla="*/ 2147483647 w 1875"/>
                <a:gd name="T35" fmla="*/ 2147483647 h 290"/>
                <a:gd name="T36" fmla="*/ 2147483647 w 1875"/>
                <a:gd name="T37" fmla="*/ 2147483647 h 290"/>
                <a:gd name="T38" fmla="*/ 2147483647 w 1875"/>
                <a:gd name="T39" fmla="*/ 0 h 290"/>
                <a:gd name="T40" fmla="*/ 2147483647 w 1875"/>
                <a:gd name="T41" fmla="*/ 2147483647 h 290"/>
                <a:gd name="T42" fmla="*/ 2147483647 w 1875"/>
                <a:gd name="T43" fmla="*/ 2147483647 h 290"/>
                <a:gd name="T44" fmla="*/ 2147483647 w 1875"/>
                <a:gd name="T45" fmla="*/ 2147483647 h 290"/>
                <a:gd name="T46" fmla="*/ 2147483647 w 1875"/>
                <a:gd name="T47" fmla="*/ 2147483647 h 290"/>
                <a:gd name="T48" fmla="*/ 2147483647 w 1875"/>
                <a:gd name="T49" fmla="*/ 2147483647 h 290"/>
                <a:gd name="T50" fmla="*/ 2147483647 w 1875"/>
                <a:gd name="T51" fmla="*/ 2147483647 h 290"/>
                <a:gd name="T52" fmla="*/ 2147483647 w 1875"/>
                <a:gd name="T53" fmla="*/ 2147483647 h 290"/>
                <a:gd name="T54" fmla="*/ 2147483647 w 1875"/>
                <a:gd name="T55" fmla="*/ 2147483647 h 290"/>
                <a:gd name="T56" fmla="*/ 2147483647 w 1875"/>
                <a:gd name="T57" fmla="*/ 2147483647 h 290"/>
                <a:gd name="T58" fmla="*/ 2147483647 w 1875"/>
                <a:gd name="T59" fmla="*/ 2147483647 h 290"/>
                <a:gd name="T60" fmla="*/ 2147483647 w 1875"/>
                <a:gd name="T61" fmla="*/ 2147483647 h 290"/>
                <a:gd name="T62" fmla="*/ 2147483647 w 1875"/>
                <a:gd name="T63" fmla="*/ 2147483647 h 290"/>
                <a:gd name="T64" fmla="*/ 2147483647 w 1875"/>
                <a:gd name="T65" fmla="*/ 2147483647 h 290"/>
                <a:gd name="T66" fmla="*/ 2147483647 w 1875"/>
                <a:gd name="T67" fmla="*/ 2147483647 h 290"/>
                <a:gd name="T68" fmla="*/ 2147483647 w 1875"/>
                <a:gd name="T69" fmla="*/ 2147483647 h 290"/>
                <a:gd name="T70" fmla="*/ 2147483647 w 1875"/>
                <a:gd name="T71" fmla="*/ 2147483647 h 290"/>
                <a:gd name="T72" fmla="*/ 2147483647 w 1875"/>
                <a:gd name="T73" fmla="*/ 2147483647 h 290"/>
                <a:gd name="T74" fmla="*/ 2147483647 w 1875"/>
                <a:gd name="T75" fmla="*/ 2147483647 h 290"/>
                <a:gd name="T76" fmla="*/ 2147483647 w 1875"/>
                <a:gd name="T77" fmla="*/ 2147483647 h 290"/>
                <a:gd name="T78" fmla="*/ 2147483647 w 1875"/>
                <a:gd name="T79" fmla="*/ 2147483647 h 290"/>
                <a:gd name="T80" fmla="*/ 2147483647 w 1875"/>
                <a:gd name="T81" fmla="*/ 2147483647 h 290"/>
                <a:gd name="T82" fmla="*/ 2147483647 w 1875"/>
                <a:gd name="T83" fmla="*/ 2147483647 h 290"/>
                <a:gd name="T84" fmla="*/ 2147483647 w 1875"/>
                <a:gd name="T85" fmla="*/ 2147483647 h 290"/>
                <a:gd name="T86" fmla="*/ 2147483647 w 1875"/>
                <a:gd name="T87" fmla="*/ 2147483647 h 290"/>
                <a:gd name="T88" fmla="*/ 2147483647 w 1875"/>
                <a:gd name="T89" fmla="*/ 2147483647 h 290"/>
                <a:gd name="T90" fmla="*/ 2147483647 w 1875"/>
                <a:gd name="T91" fmla="*/ 2147483647 h 290"/>
                <a:gd name="T92" fmla="*/ 2147483647 w 1875"/>
                <a:gd name="T93" fmla="*/ 2147483647 h 290"/>
                <a:gd name="T94" fmla="*/ 2147483647 w 1875"/>
                <a:gd name="T95" fmla="*/ 2147483647 h 290"/>
                <a:gd name="T96" fmla="*/ 2147483647 w 1875"/>
                <a:gd name="T97" fmla="*/ 2147483647 h 290"/>
                <a:gd name="T98" fmla="*/ 2147483647 w 1875"/>
                <a:gd name="T99" fmla="*/ 2147483647 h 290"/>
                <a:gd name="T100" fmla="*/ 2147483647 w 1875"/>
                <a:gd name="T101" fmla="*/ 2147483647 h 2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5"/>
                <a:gd name="T154" fmla="*/ 0 h 290"/>
                <a:gd name="T155" fmla="*/ 1875 w 1875"/>
                <a:gd name="T156" fmla="*/ 290 h 2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5" h="290">
                  <a:moveTo>
                    <a:pt x="0" y="143"/>
                  </a:moveTo>
                  <a:cubicBezTo>
                    <a:pt x="9" y="143"/>
                    <a:pt x="43" y="143"/>
                    <a:pt x="53" y="143"/>
                  </a:cubicBezTo>
                  <a:cubicBezTo>
                    <a:pt x="63" y="143"/>
                    <a:pt x="51" y="128"/>
                    <a:pt x="59" y="144"/>
                  </a:cubicBezTo>
                  <a:cubicBezTo>
                    <a:pt x="67" y="160"/>
                    <a:pt x="82" y="215"/>
                    <a:pt x="102" y="239"/>
                  </a:cubicBezTo>
                  <a:cubicBezTo>
                    <a:pt x="122" y="263"/>
                    <a:pt x="153" y="288"/>
                    <a:pt x="179" y="288"/>
                  </a:cubicBezTo>
                  <a:cubicBezTo>
                    <a:pt x="205" y="288"/>
                    <a:pt x="235" y="270"/>
                    <a:pt x="258" y="239"/>
                  </a:cubicBezTo>
                  <a:cubicBezTo>
                    <a:pt x="281" y="208"/>
                    <a:pt x="314" y="141"/>
                    <a:pt x="318" y="102"/>
                  </a:cubicBezTo>
                  <a:cubicBezTo>
                    <a:pt x="322" y="63"/>
                    <a:pt x="295" y="2"/>
                    <a:pt x="285" y="2"/>
                  </a:cubicBezTo>
                  <a:cubicBezTo>
                    <a:pt x="275" y="2"/>
                    <a:pt x="250" y="61"/>
                    <a:pt x="255" y="101"/>
                  </a:cubicBezTo>
                  <a:cubicBezTo>
                    <a:pt x="260" y="141"/>
                    <a:pt x="291" y="208"/>
                    <a:pt x="314" y="240"/>
                  </a:cubicBezTo>
                  <a:cubicBezTo>
                    <a:pt x="337" y="272"/>
                    <a:pt x="368" y="290"/>
                    <a:pt x="395" y="290"/>
                  </a:cubicBezTo>
                  <a:cubicBezTo>
                    <a:pt x="422" y="290"/>
                    <a:pt x="453" y="269"/>
                    <a:pt x="476" y="237"/>
                  </a:cubicBezTo>
                  <a:cubicBezTo>
                    <a:pt x="499" y="205"/>
                    <a:pt x="527" y="137"/>
                    <a:pt x="531" y="98"/>
                  </a:cubicBezTo>
                  <a:cubicBezTo>
                    <a:pt x="535" y="59"/>
                    <a:pt x="508" y="2"/>
                    <a:pt x="498" y="2"/>
                  </a:cubicBezTo>
                  <a:cubicBezTo>
                    <a:pt x="488" y="2"/>
                    <a:pt x="464" y="59"/>
                    <a:pt x="468" y="98"/>
                  </a:cubicBezTo>
                  <a:cubicBezTo>
                    <a:pt x="472" y="137"/>
                    <a:pt x="501" y="204"/>
                    <a:pt x="524" y="236"/>
                  </a:cubicBezTo>
                  <a:cubicBezTo>
                    <a:pt x="547" y="268"/>
                    <a:pt x="578" y="290"/>
                    <a:pt x="605" y="290"/>
                  </a:cubicBezTo>
                  <a:cubicBezTo>
                    <a:pt x="632" y="290"/>
                    <a:pt x="665" y="268"/>
                    <a:pt x="689" y="236"/>
                  </a:cubicBezTo>
                  <a:cubicBezTo>
                    <a:pt x="713" y="204"/>
                    <a:pt x="743" y="134"/>
                    <a:pt x="747" y="95"/>
                  </a:cubicBezTo>
                  <a:cubicBezTo>
                    <a:pt x="751" y="56"/>
                    <a:pt x="725" y="0"/>
                    <a:pt x="714" y="0"/>
                  </a:cubicBezTo>
                  <a:cubicBezTo>
                    <a:pt x="703" y="0"/>
                    <a:pt x="677" y="59"/>
                    <a:pt x="681" y="98"/>
                  </a:cubicBezTo>
                  <a:cubicBezTo>
                    <a:pt x="685" y="137"/>
                    <a:pt x="715" y="202"/>
                    <a:pt x="738" y="234"/>
                  </a:cubicBezTo>
                  <a:cubicBezTo>
                    <a:pt x="761" y="266"/>
                    <a:pt x="794" y="290"/>
                    <a:pt x="822" y="290"/>
                  </a:cubicBezTo>
                  <a:cubicBezTo>
                    <a:pt x="850" y="290"/>
                    <a:pt x="882" y="269"/>
                    <a:pt x="905" y="237"/>
                  </a:cubicBezTo>
                  <a:cubicBezTo>
                    <a:pt x="928" y="205"/>
                    <a:pt x="958" y="138"/>
                    <a:pt x="962" y="99"/>
                  </a:cubicBezTo>
                  <a:cubicBezTo>
                    <a:pt x="966" y="60"/>
                    <a:pt x="938" y="2"/>
                    <a:pt x="927" y="2"/>
                  </a:cubicBezTo>
                  <a:cubicBezTo>
                    <a:pt x="916" y="2"/>
                    <a:pt x="891" y="60"/>
                    <a:pt x="896" y="99"/>
                  </a:cubicBezTo>
                  <a:cubicBezTo>
                    <a:pt x="901" y="138"/>
                    <a:pt x="933" y="208"/>
                    <a:pt x="956" y="239"/>
                  </a:cubicBezTo>
                  <a:cubicBezTo>
                    <a:pt x="979" y="270"/>
                    <a:pt x="1008" y="288"/>
                    <a:pt x="1035" y="288"/>
                  </a:cubicBezTo>
                  <a:cubicBezTo>
                    <a:pt x="1062" y="288"/>
                    <a:pt x="1095" y="268"/>
                    <a:pt x="1118" y="237"/>
                  </a:cubicBezTo>
                  <a:cubicBezTo>
                    <a:pt x="1141" y="206"/>
                    <a:pt x="1171" y="140"/>
                    <a:pt x="1175" y="101"/>
                  </a:cubicBezTo>
                  <a:cubicBezTo>
                    <a:pt x="1179" y="62"/>
                    <a:pt x="1153" y="2"/>
                    <a:pt x="1142" y="2"/>
                  </a:cubicBezTo>
                  <a:cubicBezTo>
                    <a:pt x="1131" y="2"/>
                    <a:pt x="1105" y="59"/>
                    <a:pt x="1109" y="99"/>
                  </a:cubicBezTo>
                  <a:cubicBezTo>
                    <a:pt x="1113" y="139"/>
                    <a:pt x="1146" y="209"/>
                    <a:pt x="1169" y="240"/>
                  </a:cubicBezTo>
                  <a:cubicBezTo>
                    <a:pt x="1192" y="271"/>
                    <a:pt x="1223" y="288"/>
                    <a:pt x="1250" y="288"/>
                  </a:cubicBezTo>
                  <a:cubicBezTo>
                    <a:pt x="1277" y="288"/>
                    <a:pt x="1307" y="270"/>
                    <a:pt x="1331" y="239"/>
                  </a:cubicBezTo>
                  <a:cubicBezTo>
                    <a:pt x="1355" y="208"/>
                    <a:pt x="1389" y="141"/>
                    <a:pt x="1394" y="102"/>
                  </a:cubicBezTo>
                  <a:cubicBezTo>
                    <a:pt x="1399" y="63"/>
                    <a:pt x="1370" y="3"/>
                    <a:pt x="1359" y="3"/>
                  </a:cubicBezTo>
                  <a:cubicBezTo>
                    <a:pt x="1348" y="3"/>
                    <a:pt x="1322" y="62"/>
                    <a:pt x="1326" y="101"/>
                  </a:cubicBezTo>
                  <a:cubicBezTo>
                    <a:pt x="1330" y="140"/>
                    <a:pt x="1362" y="207"/>
                    <a:pt x="1385" y="239"/>
                  </a:cubicBezTo>
                  <a:cubicBezTo>
                    <a:pt x="1408" y="271"/>
                    <a:pt x="1437" y="290"/>
                    <a:pt x="1464" y="290"/>
                  </a:cubicBezTo>
                  <a:cubicBezTo>
                    <a:pt x="1491" y="290"/>
                    <a:pt x="1524" y="272"/>
                    <a:pt x="1547" y="240"/>
                  </a:cubicBezTo>
                  <a:cubicBezTo>
                    <a:pt x="1570" y="208"/>
                    <a:pt x="1598" y="140"/>
                    <a:pt x="1602" y="101"/>
                  </a:cubicBezTo>
                  <a:cubicBezTo>
                    <a:pt x="1606" y="62"/>
                    <a:pt x="1585" y="3"/>
                    <a:pt x="1574" y="3"/>
                  </a:cubicBezTo>
                  <a:cubicBezTo>
                    <a:pt x="1563" y="3"/>
                    <a:pt x="1534" y="60"/>
                    <a:pt x="1538" y="99"/>
                  </a:cubicBezTo>
                  <a:cubicBezTo>
                    <a:pt x="1542" y="138"/>
                    <a:pt x="1574" y="208"/>
                    <a:pt x="1598" y="240"/>
                  </a:cubicBezTo>
                  <a:cubicBezTo>
                    <a:pt x="1622" y="272"/>
                    <a:pt x="1654" y="290"/>
                    <a:pt x="1680" y="290"/>
                  </a:cubicBezTo>
                  <a:cubicBezTo>
                    <a:pt x="1706" y="290"/>
                    <a:pt x="1738" y="264"/>
                    <a:pt x="1757" y="240"/>
                  </a:cubicBezTo>
                  <a:cubicBezTo>
                    <a:pt x="1776" y="216"/>
                    <a:pt x="1788" y="162"/>
                    <a:pt x="1796" y="146"/>
                  </a:cubicBezTo>
                  <a:cubicBezTo>
                    <a:pt x="1804" y="130"/>
                    <a:pt x="1793" y="146"/>
                    <a:pt x="1806" y="146"/>
                  </a:cubicBezTo>
                  <a:cubicBezTo>
                    <a:pt x="1819" y="146"/>
                    <a:pt x="1861" y="144"/>
                    <a:pt x="1875" y="1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 rot="5386000">
              <a:off x="3970129" y="3370263"/>
              <a:ext cx="1017588" cy="174625"/>
            </a:xfrm>
            <a:custGeom>
              <a:avLst/>
              <a:gdLst>
                <a:gd name="T0" fmla="*/ 0 w 1875"/>
                <a:gd name="T1" fmla="*/ 2147483647 h 290"/>
                <a:gd name="T2" fmla="*/ 2147483647 w 1875"/>
                <a:gd name="T3" fmla="*/ 2147483647 h 290"/>
                <a:gd name="T4" fmla="*/ 2147483647 w 1875"/>
                <a:gd name="T5" fmla="*/ 2147483647 h 290"/>
                <a:gd name="T6" fmla="*/ 2147483647 w 1875"/>
                <a:gd name="T7" fmla="*/ 2147483647 h 290"/>
                <a:gd name="T8" fmla="*/ 2147483647 w 1875"/>
                <a:gd name="T9" fmla="*/ 2147483647 h 290"/>
                <a:gd name="T10" fmla="*/ 2147483647 w 1875"/>
                <a:gd name="T11" fmla="*/ 2147483647 h 290"/>
                <a:gd name="T12" fmla="*/ 2147483647 w 1875"/>
                <a:gd name="T13" fmla="*/ 2147483647 h 290"/>
                <a:gd name="T14" fmla="*/ 2147483647 w 1875"/>
                <a:gd name="T15" fmla="*/ 2147483647 h 290"/>
                <a:gd name="T16" fmla="*/ 2147483647 w 1875"/>
                <a:gd name="T17" fmla="*/ 2147483647 h 290"/>
                <a:gd name="T18" fmla="*/ 2147483647 w 1875"/>
                <a:gd name="T19" fmla="*/ 2147483647 h 290"/>
                <a:gd name="T20" fmla="*/ 2147483647 w 1875"/>
                <a:gd name="T21" fmla="*/ 2147483647 h 290"/>
                <a:gd name="T22" fmla="*/ 2147483647 w 1875"/>
                <a:gd name="T23" fmla="*/ 2147483647 h 290"/>
                <a:gd name="T24" fmla="*/ 2147483647 w 1875"/>
                <a:gd name="T25" fmla="*/ 2147483647 h 290"/>
                <a:gd name="T26" fmla="*/ 2147483647 w 1875"/>
                <a:gd name="T27" fmla="*/ 2147483647 h 290"/>
                <a:gd name="T28" fmla="*/ 2147483647 w 1875"/>
                <a:gd name="T29" fmla="*/ 2147483647 h 290"/>
                <a:gd name="T30" fmla="*/ 2147483647 w 1875"/>
                <a:gd name="T31" fmla="*/ 2147483647 h 290"/>
                <a:gd name="T32" fmla="*/ 2147483647 w 1875"/>
                <a:gd name="T33" fmla="*/ 2147483647 h 290"/>
                <a:gd name="T34" fmla="*/ 2147483647 w 1875"/>
                <a:gd name="T35" fmla="*/ 2147483647 h 290"/>
                <a:gd name="T36" fmla="*/ 2147483647 w 1875"/>
                <a:gd name="T37" fmla="*/ 2147483647 h 290"/>
                <a:gd name="T38" fmla="*/ 2147483647 w 1875"/>
                <a:gd name="T39" fmla="*/ 0 h 290"/>
                <a:gd name="T40" fmla="*/ 2147483647 w 1875"/>
                <a:gd name="T41" fmla="*/ 2147483647 h 290"/>
                <a:gd name="T42" fmla="*/ 2147483647 w 1875"/>
                <a:gd name="T43" fmla="*/ 2147483647 h 290"/>
                <a:gd name="T44" fmla="*/ 2147483647 w 1875"/>
                <a:gd name="T45" fmla="*/ 2147483647 h 290"/>
                <a:gd name="T46" fmla="*/ 2147483647 w 1875"/>
                <a:gd name="T47" fmla="*/ 2147483647 h 290"/>
                <a:gd name="T48" fmla="*/ 2147483647 w 1875"/>
                <a:gd name="T49" fmla="*/ 2147483647 h 290"/>
                <a:gd name="T50" fmla="*/ 2147483647 w 1875"/>
                <a:gd name="T51" fmla="*/ 2147483647 h 290"/>
                <a:gd name="T52" fmla="*/ 2147483647 w 1875"/>
                <a:gd name="T53" fmla="*/ 2147483647 h 290"/>
                <a:gd name="T54" fmla="*/ 2147483647 w 1875"/>
                <a:gd name="T55" fmla="*/ 2147483647 h 290"/>
                <a:gd name="T56" fmla="*/ 2147483647 w 1875"/>
                <a:gd name="T57" fmla="*/ 2147483647 h 290"/>
                <a:gd name="T58" fmla="*/ 2147483647 w 1875"/>
                <a:gd name="T59" fmla="*/ 2147483647 h 290"/>
                <a:gd name="T60" fmla="*/ 2147483647 w 1875"/>
                <a:gd name="T61" fmla="*/ 2147483647 h 290"/>
                <a:gd name="T62" fmla="*/ 2147483647 w 1875"/>
                <a:gd name="T63" fmla="*/ 2147483647 h 290"/>
                <a:gd name="T64" fmla="*/ 2147483647 w 1875"/>
                <a:gd name="T65" fmla="*/ 2147483647 h 290"/>
                <a:gd name="T66" fmla="*/ 2147483647 w 1875"/>
                <a:gd name="T67" fmla="*/ 2147483647 h 290"/>
                <a:gd name="T68" fmla="*/ 2147483647 w 1875"/>
                <a:gd name="T69" fmla="*/ 2147483647 h 290"/>
                <a:gd name="T70" fmla="*/ 2147483647 w 1875"/>
                <a:gd name="T71" fmla="*/ 2147483647 h 290"/>
                <a:gd name="T72" fmla="*/ 2147483647 w 1875"/>
                <a:gd name="T73" fmla="*/ 2147483647 h 290"/>
                <a:gd name="T74" fmla="*/ 2147483647 w 1875"/>
                <a:gd name="T75" fmla="*/ 2147483647 h 290"/>
                <a:gd name="T76" fmla="*/ 2147483647 w 1875"/>
                <a:gd name="T77" fmla="*/ 2147483647 h 290"/>
                <a:gd name="T78" fmla="*/ 2147483647 w 1875"/>
                <a:gd name="T79" fmla="*/ 2147483647 h 290"/>
                <a:gd name="T80" fmla="*/ 2147483647 w 1875"/>
                <a:gd name="T81" fmla="*/ 2147483647 h 290"/>
                <a:gd name="T82" fmla="*/ 2147483647 w 1875"/>
                <a:gd name="T83" fmla="*/ 2147483647 h 290"/>
                <a:gd name="T84" fmla="*/ 2147483647 w 1875"/>
                <a:gd name="T85" fmla="*/ 2147483647 h 290"/>
                <a:gd name="T86" fmla="*/ 2147483647 w 1875"/>
                <a:gd name="T87" fmla="*/ 2147483647 h 290"/>
                <a:gd name="T88" fmla="*/ 2147483647 w 1875"/>
                <a:gd name="T89" fmla="*/ 2147483647 h 290"/>
                <a:gd name="T90" fmla="*/ 2147483647 w 1875"/>
                <a:gd name="T91" fmla="*/ 2147483647 h 290"/>
                <a:gd name="T92" fmla="*/ 2147483647 w 1875"/>
                <a:gd name="T93" fmla="*/ 2147483647 h 290"/>
                <a:gd name="T94" fmla="*/ 2147483647 w 1875"/>
                <a:gd name="T95" fmla="*/ 2147483647 h 290"/>
                <a:gd name="T96" fmla="*/ 2147483647 w 1875"/>
                <a:gd name="T97" fmla="*/ 2147483647 h 290"/>
                <a:gd name="T98" fmla="*/ 2147483647 w 1875"/>
                <a:gd name="T99" fmla="*/ 2147483647 h 290"/>
                <a:gd name="T100" fmla="*/ 2147483647 w 1875"/>
                <a:gd name="T101" fmla="*/ 2147483647 h 2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5"/>
                <a:gd name="T154" fmla="*/ 0 h 290"/>
                <a:gd name="T155" fmla="*/ 1875 w 1875"/>
                <a:gd name="T156" fmla="*/ 290 h 2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5" h="290">
                  <a:moveTo>
                    <a:pt x="0" y="143"/>
                  </a:moveTo>
                  <a:cubicBezTo>
                    <a:pt x="9" y="143"/>
                    <a:pt x="43" y="143"/>
                    <a:pt x="53" y="143"/>
                  </a:cubicBezTo>
                  <a:cubicBezTo>
                    <a:pt x="63" y="143"/>
                    <a:pt x="51" y="128"/>
                    <a:pt x="59" y="144"/>
                  </a:cubicBezTo>
                  <a:cubicBezTo>
                    <a:pt x="67" y="160"/>
                    <a:pt x="82" y="215"/>
                    <a:pt x="102" y="239"/>
                  </a:cubicBezTo>
                  <a:cubicBezTo>
                    <a:pt x="122" y="263"/>
                    <a:pt x="153" y="288"/>
                    <a:pt x="179" y="288"/>
                  </a:cubicBezTo>
                  <a:cubicBezTo>
                    <a:pt x="205" y="288"/>
                    <a:pt x="235" y="270"/>
                    <a:pt x="258" y="239"/>
                  </a:cubicBezTo>
                  <a:cubicBezTo>
                    <a:pt x="281" y="208"/>
                    <a:pt x="314" y="141"/>
                    <a:pt x="318" y="102"/>
                  </a:cubicBezTo>
                  <a:cubicBezTo>
                    <a:pt x="322" y="63"/>
                    <a:pt x="295" y="2"/>
                    <a:pt x="285" y="2"/>
                  </a:cubicBezTo>
                  <a:cubicBezTo>
                    <a:pt x="275" y="2"/>
                    <a:pt x="250" y="61"/>
                    <a:pt x="255" y="101"/>
                  </a:cubicBezTo>
                  <a:cubicBezTo>
                    <a:pt x="260" y="141"/>
                    <a:pt x="291" y="208"/>
                    <a:pt x="314" y="240"/>
                  </a:cubicBezTo>
                  <a:cubicBezTo>
                    <a:pt x="337" y="272"/>
                    <a:pt x="368" y="290"/>
                    <a:pt x="395" y="290"/>
                  </a:cubicBezTo>
                  <a:cubicBezTo>
                    <a:pt x="422" y="290"/>
                    <a:pt x="453" y="269"/>
                    <a:pt x="476" y="237"/>
                  </a:cubicBezTo>
                  <a:cubicBezTo>
                    <a:pt x="499" y="205"/>
                    <a:pt x="527" y="137"/>
                    <a:pt x="531" y="98"/>
                  </a:cubicBezTo>
                  <a:cubicBezTo>
                    <a:pt x="535" y="59"/>
                    <a:pt x="508" y="2"/>
                    <a:pt x="498" y="2"/>
                  </a:cubicBezTo>
                  <a:cubicBezTo>
                    <a:pt x="488" y="2"/>
                    <a:pt x="464" y="59"/>
                    <a:pt x="468" y="98"/>
                  </a:cubicBezTo>
                  <a:cubicBezTo>
                    <a:pt x="472" y="137"/>
                    <a:pt x="501" y="204"/>
                    <a:pt x="524" y="236"/>
                  </a:cubicBezTo>
                  <a:cubicBezTo>
                    <a:pt x="547" y="268"/>
                    <a:pt x="578" y="290"/>
                    <a:pt x="605" y="290"/>
                  </a:cubicBezTo>
                  <a:cubicBezTo>
                    <a:pt x="632" y="290"/>
                    <a:pt x="665" y="268"/>
                    <a:pt x="689" y="236"/>
                  </a:cubicBezTo>
                  <a:cubicBezTo>
                    <a:pt x="713" y="204"/>
                    <a:pt x="743" y="134"/>
                    <a:pt x="747" y="95"/>
                  </a:cubicBezTo>
                  <a:cubicBezTo>
                    <a:pt x="751" y="56"/>
                    <a:pt x="725" y="0"/>
                    <a:pt x="714" y="0"/>
                  </a:cubicBezTo>
                  <a:cubicBezTo>
                    <a:pt x="703" y="0"/>
                    <a:pt x="677" y="59"/>
                    <a:pt x="681" y="98"/>
                  </a:cubicBezTo>
                  <a:cubicBezTo>
                    <a:pt x="685" y="137"/>
                    <a:pt x="715" y="202"/>
                    <a:pt x="738" y="234"/>
                  </a:cubicBezTo>
                  <a:cubicBezTo>
                    <a:pt x="761" y="266"/>
                    <a:pt x="794" y="290"/>
                    <a:pt x="822" y="290"/>
                  </a:cubicBezTo>
                  <a:cubicBezTo>
                    <a:pt x="850" y="290"/>
                    <a:pt x="882" y="269"/>
                    <a:pt x="905" y="237"/>
                  </a:cubicBezTo>
                  <a:cubicBezTo>
                    <a:pt x="928" y="205"/>
                    <a:pt x="958" y="138"/>
                    <a:pt x="962" y="99"/>
                  </a:cubicBezTo>
                  <a:cubicBezTo>
                    <a:pt x="966" y="60"/>
                    <a:pt x="938" y="2"/>
                    <a:pt x="927" y="2"/>
                  </a:cubicBezTo>
                  <a:cubicBezTo>
                    <a:pt x="916" y="2"/>
                    <a:pt x="891" y="60"/>
                    <a:pt x="896" y="99"/>
                  </a:cubicBezTo>
                  <a:cubicBezTo>
                    <a:pt x="901" y="138"/>
                    <a:pt x="933" y="208"/>
                    <a:pt x="956" y="239"/>
                  </a:cubicBezTo>
                  <a:cubicBezTo>
                    <a:pt x="979" y="270"/>
                    <a:pt x="1008" y="288"/>
                    <a:pt x="1035" y="288"/>
                  </a:cubicBezTo>
                  <a:cubicBezTo>
                    <a:pt x="1062" y="288"/>
                    <a:pt x="1095" y="268"/>
                    <a:pt x="1118" y="237"/>
                  </a:cubicBezTo>
                  <a:cubicBezTo>
                    <a:pt x="1141" y="206"/>
                    <a:pt x="1171" y="140"/>
                    <a:pt x="1175" y="101"/>
                  </a:cubicBezTo>
                  <a:cubicBezTo>
                    <a:pt x="1179" y="62"/>
                    <a:pt x="1153" y="2"/>
                    <a:pt x="1142" y="2"/>
                  </a:cubicBezTo>
                  <a:cubicBezTo>
                    <a:pt x="1131" y="2"/>
                    <a:pt x="1105" y="59"/>
                    <a:pt x="1109" y="99"/>
                  </a:cubicBezTo>
                  <a:cubicBezTo>
                    <a:pt x="1113" y="139"/>
                    <a:pt x="1146" y="209"/>
                    <a:pt x="1169" y="240"/>
                  </a:cubicBezTo>
                  <a:cubicBezTo>
                    <a:pt x="1192" y="271"/>
                    <a:pt x="1223" y="288"/>
                    <a:pt x="1250" y="288"/>
                  </a:cubicBezTo>
                  <a:cubicBezTo>
                    <a:pt x="1277" y="288"/>
                    <a:pt x="1307" y="270"/>
                    <a:pt x="1331" y="239"/>
                  </a:cubicBezTo>
                  <a:cubicBezTo>
                    <a:pt x="1355" y="208"/>
                    <a:pt x="1389" y="141"/>
                    <a:pt x="1394" y="102"/>
                  </a:cubicBezTo>
                  <a:cubicBezTo>
                    <a:pt x="1399" y="63"/>
                    <a:pt x="1370" y="3"/>
                    <a:pt x="1359" y="3"/>
                  </a:cubicBezTo>
                  <a:cubicBezTo>
                    <a:pt x="1348" y="3"/>
                    <a:pt x="1322" y="62"/>
                    <a:pt x="1326" y="101"/>
                  </a:cubicBezTo>
                  <a:cubicBezTo>
                    <a:pt x="1330" y="140"/>
                    <a:pt x="1362" y="207"/>
                    <a:pt x="1385" y="239"/>
                  </a:cubicBezTo>
                  <a:cubicBezTo>
                    <a:pt x="1408" y="271"/>
                    <a:pt x="1437" y="290"/>
                    <a:pt x="1464" y="290"/>
                  </a:cubicBezTo>
                  <a:cubicBezTo>
                    <a:pt x="1491" y="290"/>
                    <a:pt x="1524" y="272"/>
                    <a:pt x="1547" y="240"/>
                  </a:cubicBezTo>
                  <a:cubicBezTo>
                    <a:pt x="1570" y="208"/>
                    <a:pt x="1598" y="140"/>
                    <a:pt x="1602" y="101"/>
                  </a:cubicBezTo>
                  <a:cubicBezTo>
                    <a:pt x="1606" y="62"/>
                    <a:pt x="1585" y="3"/>
                    <a:pt x="1574" y="3"/>
                  </a:cubicBezTo>
                  <a:cubicBezTo>
                    <a:pt x="1563" y="3"/>
                    <a:pt x="1534" y="60"/>
                    <a:pt x="1538" y="99"/>
                  </a:cubicBezTo>
                  <a:cubicBezTo>
                    <a:pt x="1542" y="138"/>
                    <a:pt x="1574" y="208"/>
                    <a:pt x="1598" y="240"/>
                  </a:cubicBezTo>
                  <a:cubicBezTo>
                    <a:pt x="1622" y="272"/>
                    <a:pt x="1654" y="290"/>
                    <a:pt x="1680" y="290"/>
                  </a:cubicBezTo>
                  <a:cubicBezTo>
                    <a:pt x="1706" y="290"/>
                    <a:pt x="1738" y="264"/>
                    <a:pt x="1757" y="240"/>
                  </a:cubicBezTo>
                  <a:cubicBezTo>
                    <a:pt x="1776" y="216"/>
                    <a:pt x="1788" y="162"/>
                    <a:pt x="1796" y="146"/>
                  </a:cubicBezTo>
                  <a:cubicBezTo>
                    <a:pt x="1804" y="130"/>
                    <a:pt x="1793" y="146"/>
                    <a:pt x="1806" y="146"/>
                  </a:cubicBezTo>
                  <a:cubicBezTo>
                    <a:pt x="1819" y="146"/>
                    <a:pt x="1861" y="144"/>
                    <a:pt x="1875" y="1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Line 11"/>
            <p:cNvSpPr>
              <a:spLocks noChangeShapeType="1"/>
            </p:cNvSpPr>
            <p:nvPr/>
          </p:nvSpPr>
          <p:spPr bwMode="auto">
            <a:xfrm flipV="1">
              <a:off x="2882692" y="4068763"/>
              <a:ext cx="1165225" cy="104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4621004" y="4062413"/>
              <a:ext cx="1046162" cy="104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4038392" y="3841750"/>
              <a:ext cx="582612" cy="5286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Text Box 14"/>
            <p:cNvSpPr txBox="1">
              <a:spLocks noChangeArrowheads="1"/>
            </p:cNvSpPr>
            <p:nvPr/>
          </p:nvSpPr>
          <p:spPr bwMode="auto">
            <a:xfrm>
              <a:off x="2567781" y="3993862"/>
              <a:ext cx="34133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000" b="1" dirty="0" err="1">
                  <a:solidFill>
                    <a:srgbClr val="000000"/>
                  </a:solidFill>
                </a:rPr>
                <a:t>p</a:t>
              </a:r>
              <a:endParaRPr lang="it-IT" sz="2000" b="1">
                <a:solidFill>
                  <a:srgbClr val="000000"/>
                </a:solidFill>
              </a:endParaRPr>
            </a:p>
          </p:txBody>
        </p:sp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3554204" y="2947988"/>
              <a:ext cx="1066800" cy="141288"/>
            </a:xfrm>
            <a:custGeom>
              <a:avLst/>
              <a:gdLst>
                <a:gd name="T0" fmla="*/ 0 w 777"/>
                <a:gd name="T1" fmla="*/ 2147483647 h 133"/>
                <a:gd name="T2" fmla="*/ 2147483647 w 777"/>
                <a:gd name="T3" fmla="*/ 2147483647 h 133"/>
                <a:gd name="T4" fmla="*/ 2147483647 w 777"/>
                <a:gd name="T5" fmla="*/ 2147483647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 flipH="1">
              <a:off x="4621004" y="2947988"/>
              <a:ext cx="685800" cy="141288"/>
            </a:xfrm>
            <a:custGeom>
              <a:avLst/>
              <a:gdLst>
                <a:gd name="T0" fmla="*/ 0 w 777"/>
                <a:gd name="T1" fmla="*/ 2147483647 h 133"/>
                <a:gd name="T2" fmla="*/ 2147483647 w 777"/>
                <a:gd name="T3" fmla="*/ 2147483647 h 133"/>
                <a:gd name="T4" fmla="*/ 2147483647 w 777"/>
                <a:gd name="T5" fmla="*/ 2147483647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 flipH="1" flipV="1">
              <a:off x="4621004" y="3111500"/>
              <a:ext cx="685800" cy="141288"/>
            </a:xfrm>
            <a:custGeom>
              <a:avLst/>
              <a:gdLst>
                <a:gd name="T0" fmla="*/ 0 w 777"/>
                <a:gd name="T1" fmla="*/ 2147483647 h 133"/>
                <a:gd name="T2" fmla="*/ 2147483647 w 777"/>
                <a:gd name="T3" fmla="*/ 2147483647 h 133"/>
                <a:gd name="T4" fmla="*/ 2147483647 w 777"/>
                <a:gd name="T5" fmla="*/ 2147483647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 rot="-1988430">
              <a:off x="2868404" y="2782888"/>
              <a:ext cx="644525" cy="528638"/>
            </a:xfrm>
            <a:custGeom>
              <a:avLst/>
              <a:gdLst>
                <a:gd name="T0" fmla="*/ 2147483647 w 380"/>
                <a:gd name="T1" fmla="*/ 2147483647 h 311"/>
                <a:gd name="T2" fmla="*/ 2147483647 w 380"/>
                <a:gd name="T3" fmla="*/ 2147483647 h 311"/>
                <a:gd name="T4" fmla="*/ 2147483647 w 380"/>
                <a:gd name="T5" fmla="*/ 2147483647 h 311"/>
                <a:gd name="T6" fmla="*/ 2147483647 w 380"/>
                <a:gd name="T7" fmla="*/ 2147483647 h 311"/>
                <a:gd name="T8" fmla="*/ 2147483647 w 380"/>
                <a:gd name="T9" fmla="*/ 2147483647 h 311"/>
                <a:gd name="T10" fmla="*/ 2147483647 w 380"/>
                <a:gd name="T11" fmla="*/ 2147483647 h 311"/>
                <a:gd name="T12" fmla="*/ 2147483647 w 380"/>
                <a:gd name="T13" fmla="*/ 2147483647 h 311"/>
                <a:gd name="T14" fmla="*/ 2147483647 w 380"/>
                <a:gd name="T15" fmla="*/ 2147483647 h 311"/>
                <a:gd name="T16" fmla="*/ 2147483647 w 380"/>
                <a:gd name="T17" fmla="*/ 2147483647 h 311"/>
                <a:gd name="T18" fmla="*/ 2147483647 w 380"/>
                <a:gd name="T19" fmla="*/ 2147483647 h 311"/>
                <a:gd name="T20" fmla="*/ 2147483647 w 380"/>
                <a:gd name="T21" fmla="*/ 2147483647 h 311"/>
                <a:gd name="T22" fmla="*/ 2147483647 w 380"/>
                <a:gd name="T23" fmla="*/ 2147483647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0"/>
                <a:gd name="T37" fmla="*/ 0 h 311"/>
                <a:gd name="T38" fmla="*/ 380 w 380"/>
                <a:gd name="T39" fmla="*/ 311 h 3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0" h="311">
                  <a:moveTo>
                    <a:pt x="40" y="10"/>
                  </a:moveTo>
                  <a:cubicBezTo>
                    <a:pt x="36" y="20"/>
                    <a:pt x="0" y="70"/>
                    <a:pt x="15" y="71"/>
                  </a:cubicBezTo>
                  <a:cubicBezTo>
                    <a:pt x="29" y="70"/>
                    <a:pt x="116" y="0"/>
                    <a:pt x="125" y="9"/>
                  </a:cubicBezTo>
                  <a:cubicBezTo>
                    <a:pt x="136" y="19"/>
                    <a:pt x="64" y="116"/>
                    <a:pt x="74" y="126"/>
                  </a:cubicBezTo>
                  <a:cubicBezTo>
                    <a:pt x="84" y="135"/>
                    <a:pt x="174" y="56"/>
                    <a:pt x="185" y="66"/>
                  </a:cubicBezTo>
                  <a:cubicBezTo>
                    <a:pt x="194" y="75"/>
                    <a:pt x="124" y="172"/>
                    <a:pt x="134" y="182"/>
                  </a:cubicBezTo>
                  <a:cubicBezTo>
                    <a:pt x="145" y="191"/>
                    <a:pt x="235" y="111"/>
                    <a:pt x="245" y="121"/>
                  </a:cubicBezTo>
                  <a:cubicBezTo>
                    <a:pt x="256" y="131"/>
                    <a:pt x="184" y="228"/>
                    <a:pt x="194" y="237"/>
                  </a:cubicBezTo>
                  <a:cubicBezTo>
                    <a:pt x="205" y="247"/>
                    <a:pt x="294" y="169"/>
                    <a:pt x="305" y="179"/>
                  </a:cubicBezTo>
                  <a:cubicBezTo>
                    <a:pt x="315" y="189"/>
                    <a:pt x="244" y="284"/>
                    <a:pt x="254" y="293"/>
                  </a:cubicBezTo>
                  <a:cubicBezTo>
                    <a:pt x="265" y="303"/>
                    <a:pt x="352" y="232"/>
                    <a:pt x="366" y="235"/>
                  </a:cubicBezTo>
                  <a:cubicBezTo>
                    <a:pt x="380" y="238"/>
                    <a:pt x="345" y="295"/>
                    <a:pt x="339" y="31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 rot="-2508043">
              <a:off x="5348079" y="2844800"/>
              <a:ext cx="644525" cy="528638"/>
            </a:xfrm>
            <a:custGeom>
              <a:avLst/>
              <a:gdLst>
                <a:gd name="T0" fmla="*/ 2147483647 w 380"/>
                <a:gd name="T1" fmla="*/ 2147483647 h 311"/>
                <a:gd name="T2" fmla="*/ 2147483647 w 380"/>
                <a:gd name="T3" fmla="*/ 2147483647 h 311"/>
                <a:gd name="T4" fmla="*/ 2147483647 w 380"/>
                <a:gd name="T5" fmla="*/ 2147483647 h 311"/>
                <a:gd name="T6" fmla="*/ 2147483647 w 380"/>
                <a:gd name="T7" fmla="*/ 2147483647 h 311"/>
                <a:gd name="T8" fmla="*/ 2147483647 w 380"/>
                <a:gd name="T9" fmla="*/ 2147483647 h 311"/>
                <a:gd name="T10" fmla="*/ 2147483647 w 380"/>
                <a:gd name="T11" fmla="*/ 2147483647 h 311"/>
                <a:gd name="T12" fmla="*/ 2147483647 w 380"/>
                <a:gd name="T13" fmla="*/ 2147483647 h 311"/>
                <a:gd name="T14" fmla="*/ 2147483647 w 380"/>
                <a:gd name="T15" fmla="*/ 2147483647 h 311"/>
                <a:gd name="T16" fmla="*/ 2147483647 w 380"/>
                <a:gd name="T17" fmla="*/ 2147483647 h 311"/>
                <a:gd name="T18" fmla="*/ 2147483647 w 380"/>
                <a:gd name="T19" fmla="*/ 2147483647 h 311"/>
                <a:gd name="T20" fmla="*/ 2147483647 w 380"/>
                <a:gd name="T21" fmla="*/ 2147483647 h 311"/>
                <a:gd name="T22" fmla="*/ 2147483647 w 380"/>
                <a:gd name="T23" fmla="*/ 2147483647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0"/>
                <a:gd name="T37" fmla="*/ 0 h 311"/>
                <a:gd name="T38" fmla="*/ 380 w 380"/>
                <a:gd name="T39" fmla="*/ 311 h 3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0" h="311">
                  <a:moveTo>
                    <a:pt x="40" y="10"/>
                  </a:moveTo>
                  <a:cubicBezTo>
                    <a:pt x="36" y="20"/>
                    <a:pt x="0" y="70"/>
                    <a:pt x="15" y="71"/>
                  </a:cubicBezTo>
                  <a:cubicBezTo>
                    <a:pt x="29" y="70"/>
                    <a:pt x="116" y="0"/>
                    <a:pt x="125" y="9"/>
                  </a:cubicBezTo>
                  <a:cubicBezTo>
                    <a:pt x="136" y="19"/>
                    <a:pt x="64" y="116"/>
                    <a:pt x="74" y="126"/>
                  </a:cubicBezTo>
                  <a:cubicBezTo>
                    <a:pt x="84" y="135"/>
                    <a:pt x="174" y="56"/>
                    <a:pt x="185" y="66"/>
                  </a:cubicBezTo>
                  <a:cubicBezTo>
                    <a:pt x="194" y="75"/>
                    <a:pt x="124" y="172"/>
                    <a:pt x="134" y="182"/>
                  </a:cubicBezTo>
                  <a:cubicBezTo>
                    <a:pt x="145" y="191"/>
                    <a:pt x="235" y="111"/>
                    <a:pt x="245" y="121"/>
                  </a:cubicBezTo>
                  <a:cubicBezTo>
                    <a:pt x="256" y="131"/>
                    <a:pt x="184" y="228"/>
                    <a:pt x="194" y="237"/>
                  </a:cubicBezTo>
                  <a:cubicBezTo>
                    <a:pt x="205" y="247"/>
                    <a:pt x="294" y="169"/>
                    <a:pt x="305" y="179"/>
                  </a:cubicBezTo>
                  <a:cubicBezTo>
                    <a:pt x="315" y="189"/>
                    <a:pt x="244" y="284"/>
                    <a:pt x="254" y="293"/>
                  </a:cubicBezTo>
                  <a:cubicBezTo>
                    <a:pt x="265" y="303"/>
                    <a:pt x="352" y="232"/>
                    <a:pt x="366" y="235"/>
                  </a:cubicBezTo>
                  <a:cubicBezTo>
                    <a:pt x="380" y="238"/>
                    <a:pt x="345" y="295"/>
                    <a:pt x="339" y="31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Text Box 20"/>
            <p:cNvSpPr txBox="1">
              <a:spLocks noChangeArrowheads="1"/>
            </p:cNvSpPr>
            <p:nvPr/>
          </p:nvSpPr>
          <p:spPr bwMode="auto">
            <a:xfrm>
              <a:off x="5655447" y="3993862"/>
              <a:ext cx="34133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000" b="1">
                  <a:solidFill>
                    <a:srgbClr val="000000"/>
                  </a:solidFill>
                </a:rPr>
                <a:t>p</a:t>
              </a:r>
              <a:endParaRPr lang="it-IT" sz="2400" b="1">
                <a:solidFill>
                  <a:srgbClr val="000000"/>
                </a:solidFill>
              </a:endParaRPr>
            </a:p>
          </p:txBody>
        </p:sp>
        <p:sp>
          <p:nvSpPr>
            <p:cNvPr id="71" name="Text Box 21"/>
            <p:cNvSpPr txBox="1">
              <a:spLocks noChangeArrowheads="1"/>
            </p:cNvSpPr>
            <p:nvPr/>
          </p:nvSpPr>
          <p:spPr bwMode="auto">
            <a:xfrm>
              <a:off x="6039227" y="2706688"/>
              <a:ext cx="338554" cy="37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800" b="1">
                  <a:solidFill>
                    <a:schemeClr val="tx1"/>
                  </a:solidFill>
                  <a:latin typeface="Symbol" charset="2"/>
                </a:rPr>
                <a:t>g</a:t>
              </a:r>
              <a:endParaRPr lang="it-IT" sz="2400" b="1">
                <a:solidFill>
                  <a:schemeClr val="tx1"/>
                </a:solidFill>
              </a:endParaRPr>
            </a:p>
          </p:txBody>
        </p:sp>
        <p:sp>
          <p:nvSpPr>
            <p:cNvPr id="72" name="Text Box 22"/>
            <p:cNvSpPr txBox="1">
              <a:spLocks noChangeArrowheads="1"/>
            </p:cNvSpPr>
            <p:nvPr/>
          </p:nvSpPr>
          <p:spPr bwMode="auto">
            <a:xfrm>
              <a:off x="2439931" y="2644775"/>
              <a:ext cx="428322" cy="37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2800" b="1">
                  <a:solidFill>
                    <a:schemeClr val="tx1"/>
                  </a:solidFill>
                  <a:latin typeface="Symbol" charset="2"/>
                </a:rPr>
                <a:t>g</a:t>
              </a:r>
              <a:r>
                <a:rPr lang="it-IT" sz="2800" b="1" baseline="30000">
                  <a:solidFill>
                    <a:schemeClr val="tx1"/>
                  </a:solidFill>
                  <a:latin typeface="Symbol" charset="2"/>
                </a:rPr>
                <a:t>*</a:t>
              </a:r>
              <a:endParaRPr lang="it-IT" sz="2400" b="1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Nov. 9, 2010</a:t>
            </a:r>
            <a:endParaRPr lang="en-GB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AB5BBD-86D5-DB4F-92D2-628CDA1FBBAE}" type="slidenum">
              <a:rPr lang="en-GB" smtClean="0"/>
              <a:pPr/>
              <a:t>10</a:t>
            </a:fld>
            <a:endParaRPr lang="en-GB" smtClean="0"/>
          </a:p>
        </p:txBody>
      </p:sp>
      <p:pic>
        <p:nvPicPr>
          <p:cNvPr id="4506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0676" y="979479"/>
            <a:ext cx="4095732" cy="22232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7438" y="847341"/>
            <a:ext cx="4178051" cy="5029530"/>
            <a:chOff x="58" y="513"/>
            <a:chExt cx="2487" cy="304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14" y="513"/>
              <a:ext cx="2331" cy="2371"/>
              <a:chOff x="214" y="513"/>
              <a:chExt cx="2331" cy="2371"/>
            </a:xfrm>
          </p:grpSpPr>
          <p:pic>
            <p:nvPicPr>
              <p:cNvPr id="45072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4" y="513"/>
                <a:ext cx="2332" cy="237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45073" name="Text Box 5"/>
              <p:cNvSpPr txBox="1">
                <a:spLocks noChangeArrowheads="1"/>
              </p:cNvSpPr>
              <p:nvPr/>
            </p:nvSpPr>
            <p:spPr bwMode="auto">
              <a:xfrm>
                <a:off x="609" y="2294"/>
                <a:ext cx="110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000" tIns="92520" rIns="90000" bIns="45000">
                <a:prstTxWarp prst="textNoShape">
                  <a:avLst/>
                </a:prstTxWarp>
              </a:bodyPr>
              <a:lstStyle/>
              <a:p>
                <a:pPr>
                  <a:lnSpc>
                    <a:spcPct val="86000"/>
                  </a:lnSpc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b="1" dirty="0" err="1">
                    <a:solidFill>
                      <a:srgbClr val="FF0000"/>
                    </a:solidFill>
                    <a:latin typeface="Times New Roman" charset="0"/>
                  </a:rPr>
                  <a:t>b</a:t>
                </a:r>
                <a:r>
                  <a:rPr lang="it-IT" b="1" dirty="0">
                    <a:solidFill>
                      <a:srgbClr val="FF0000"/>
                    </a:solidFill>
                    <a:latin typeface="Times New Roman" charset="0"/>
                  </a:rPr>
                  <a:t> = 4.5 </a:t>
                </a:r>
                <a:r>
                  <a:rPr lang="it-IT" b="1" dirty="0" err="1">
                    <a:solidFill>
                      <a:srgbClr val="FF0000"/>
                    </a:solidFill>
                    <a:ea typeface="Arial" charset="0"/>
                    <a:cs typeface="Arial" charset="0"/>
                  </a:rPr>
                  <a:t>±</a:t>
                </a:r>
                <a:r>
                  <a:rPr lang="it-IT" b="1" dirty="0">
                    <a:solidFill>
                      <a:srgbClr val="FF0000"/>
                    </a:solidFill>
                    <a:ea typeface="Arial" charset="0"/>
                    <a:cs typeface="Arial" charset="0"/>
                  </a:rPr>
                  <a:t> 1.3 </a:t>
                </a:r>
                <a:r>
                  <a:rPr lang="it-IT" b="1" dirty="0" err="1">
                    <a:solidFill>
                      <a:srgbClr val="FF0000"/>
                    </a:solidFill>
                    <a:ea typeface="Arial" charset="0"/>
                    <a:cs typeface="Arial" charset="0"/>
                  </a:rPr>
                  <a:t>±</a:t>
                </a:r>
                <a:r>
                  <a:rPr lang="it-IT" b="1" dirty="0">
                    <a:solidFill>
                      <a:srgbClr val="FF0000"/>
                    </a:solidFill>
                    <a:ea typeface="Arial" charset="0"/>
                    <a:cs typeface="Arial" charset="0"/>
                  </a:rPr>
                  <a:t> 0.4</a:t>
                </a:r>
              </a:p>
            </p:txBody>
          </p:sp>
        </p:grpSp>
        <p:sp>
          <p:nvSpPr>
            <p:cNvPr id="45070" name="Text Box 6"/>
            <p:cNvSpPr txBox="1">
              <a:spLocks noChangeArrowheads="1"/>
            </p:cNvSpPr>
            <p:nvPr/>
          </p:nvSpPr>
          <p:spPr bwMode="auto">
            <a:xfrm>
              <a:off x="58" y="2767"/>
              <a:ext cx="2332" cy="6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76680" rIns="90000" bIns="45000">
              <a:prstTxWarp prst="textNoShape">
                <a:avLst/>
              </a:prstTxWarp>
            </a:bodyPr>
            <a:lstStyle/>
            <a:p>
              <a:pPr algn="just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US" b="1" dirty="0" err="1">
                  <a:solidFill>
                    <a:srgbClr val="000000"/>
                  </a:solidFill>
                  <a:latin typeface="Times New Roman" charset="0"/>
                </a:rPr>
                <a:t>d</a:t>
              </a:r>
              <a:r>
                <a:rPr lang="en-US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σ</a:t>
              </a:r>
              <a:r>
                <a:rPr lang="en-US" b="1" dirty="0" err="1">
                  <a:solidFill>
                    <a:srgbClr val="000000"/>
                  </a:solidFill>
                  <a:latin typeface="Times New Roman" charset="0"/>
                </a:rPr>
                <a:t>/dt</a:t>
              </a:r>
              <a:r>
                <a:rPr lang="en-US" b="1" dirty="0">
                  <a:solidFill>
                    <a:srgbClr val="000000"/>
                  </a:solidFill>
                  <a:latin typeface="Times New Roman" charset="0"/>
                </a:rPr>
                <a:t> measured for the first time by a direct measurement of the outgoing proton 4-momentum using the LPS spectrometer</a:t>
              </a:r>
            </a:p>
          </p:txBody>
        </p:sp>
        <p:sp>
          <p:nvSpPr>
            <p:cNvPr id="45071" name="Rectangle 7"/>
            <p:cNvSpPr>
              <a:spLocks noChangeArrowheads="1"/>
            </p:cNvSpPr>
            <p:nvPr/>
          </p:nvSpPr>
          <p:spPr bwMode="auto">
            <a:xfrm>
              <a:off x="58" y="593"/>
              <a:ext cx="2372" cy="2966"/>
            </a:xfrm>
            <a:prstGeom prst="rect">
              <a:avLst/>
            </a:prstGeom>
            <a:noFill/>
            <a:ln w="54000">
              <a:solidFill>
                <a:srgbClr val="00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62" name="Line 8"/>
          <p:cNvSpPr>
            <a:spLocks noChangeShapeType="1"/>
          </p:cNvSpPr>
          <p:nvPr/>
        </p:nvSpPr>
        <p:spPr bwMode="auto">
          <a:xfrm flipV="1">
            <a:off x="3101199" y="2105962"/>
            <a:ext cx="2449376" cy="358426"/>
          </a:xfrm>
          <a:prstGeom prst="line">
            <a:avLst/>
          </a:prstGeom>
          <a:noFill/>
          <a:ln w="36000">
            <a:solidFill>
              <a:srgbClr val="000080"/>
            </a:solidFill>
            <a:round/>
            <a:headEnd/>
            <a:tailEnd type="triangle" w="med" len="med"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4167971" y="3234096"/>
            <a:ext cx="4974349" cy="21538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4545" tIns="86225" rIns="94545" bIns="47273">
            <a:prstTxWarp prst="textNoShape">
              <a:avLst/>
            </a:prstTxWarp>
          </a:bodyPr>
          <a:lstStyle/>
          <a:p>
            <a:pPr algn="just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100" b="1" dirty="0">
                <a:solidFill>
                  <a:srgbClr val="FF0000"/>
                </a:solidFill>
                <a:latin typeface="Times New Roman" charset="0"/>
              </a:rPr>
              <a:t>The ZEUS result is in agreement with H1 </a:t>
            </a:r>
          </a:p>
          <a:p>
            <a:pPr algn="just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endParaRPr lang="en-US" sz="2100" b="1" dirty="0">
              <a:solidFill>
                <a:srgbClr val="FF0000"/>
              </a:solidFill>
              <a:latin typeface="Times New Roman" charset="0"/>
            </a:endParaRPr>
          </a:p>
          <a:p>
            <a:pPr algn="just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100" b="1" dirty="0">
                <a:solidFill>
                  <a:srgbClr val="000080"/>
                </a:solidFill>
                <a:latin typeface="Times New Roman" charset="0"/>
              </a:rPr>
              <a:t>…nevertheless it seems to suggest a lower trend!</a:t>
            </a:r>
          </a:p>
        </p:txBody>
      </p:sp>
      <p:sp>
        <p:nvSpPr>
          <p:cNvPr id="45064" name="Rectangle 1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i="1" dirty="0" err="1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</a:t>
            </a: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dependence</a:t>
            </a:r>
          </a:p>
        </p:txBody>
      </p:sp>
      <p:sp>
        <p:nvSpPr>
          <p:cNvPr id="45065" name="Footer Placeholder 1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GB" smtClean="0"/>
          </a:p>
        </p:txBody>
      </p:sp>
      <p:sp>
        <p:nvSpPr>
          <p:cNvPr id="45066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6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6078" y="3128385"/>
            <a:ext cx="782859" cy="619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5068" name="Picture 1"/>
          <p:cNvPicPr>
            <a:picLocks noChangeAspect="1" noChangeArrowheads="1"/>
          </p:cNvPicPr>
          <p:nvPr/>
        </p:nvPicPr>
        <p:blipFill>
          <a:blip r:embed="rId6"/>
          <a:srcRect l="8826" r="996" b="360"/>
          <a:stretch>
            <a:fillRect/>
          </a:stretch>
        </p:blipFill>
        <p:spPr bwMode="auto">
          <a:xfrm>
            <a:off x="5075147" y="4572000"/>
            <a:ext cx="2237701" cy="15526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4"/>
          <p:cNvSpPr>
            <a:spLocks noChangeArrowheads="1"/>
          </p:cNvSpPr>
          <p:nvPr/>
        </p:nvSpPr>
        <p:spPr bwMode="auto">
          <a:xfrm>
            <a:off x="213356" y="69373"/>
            <a:ext cx="8750889" cy="609490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W</a:t>
            </a: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-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dependence: summary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032018" y="795837"/>
            <a:ext cx="7003549" cy="373995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Summary of the </a:t>
            </a:r>
            <a:r>
              <a:rPr lang="en-US" b="1" dirty="0" err="1" smtClean="0">
                <a:solidFill>
                  <a:srgbClr val="FF0000"/>
                </a:solidFill>
              </a:rPr>
              <a:t>W,t</a:t>
            </a:r>
            <a:r>
              <a:rPr lang="en-US" b="1" dirty="0" smtClean="0">
                <a:solidFill>
                  <a:srgbClr val="FF0000"/>
                </a:solidFill>
              </a:rPr>
              <a:t>-dependence for all </a:t>
            </a:r>
            <a:r>
              <a:rPr lang="en-US" b="1" dirty="0" err="1" smtClean="0">
                <a:solidFill>
                  <a:srgbClr val="FF0000"/>
                </a:solidFill>
              </a:rPr>
              <a:t>VMs</a:t>
            </a:r>
            <a:r>
              <a:rPr lang="en-US" b="1" dirty="0" smtClean="0">
                <a:solidFill>
                  <a:srgbClr val="FF0000"/>
                </a:solidFill>
              </a:rPr>
              <a:t> + DVCS measured at HERA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grpSp>
        <p:nvGrpSpPr>
          <p:cNvPr id="2" name="Group 23"/>
          <p:cNvGrpSpPr/>
          <p:nvPr/>
        </p:nvGrpSpPr>
        <p:grpSpPr>
          <a:xfrm>
            <a:off x="56278" y="1526203"/>
            <a:ext cx="4576200" cy="4010410"/>
            <a:chOff x="53181" y="1466850"/>
            <a:chExt cx="4324350" cy="3854450"/>
          </a:xfrm>
        </p:grpSpPr>
        <p:pic>
          <p:nvPicPr>
            <p:cNvPr id="45070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181" y="1771650"/>
              <a:ext cx="4324350" cy="35496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5061" name="Text Box 2"/>
            <p:cNvSpPr txBox="1">
              <a:spLocks noChangeArrowheads="1"/>
            </p:cNvSpPr>
            <p:nvPr/>
          </p:nvSpPr>
          <p:spPr bwMode="auto">
            <a:xfrm>
              <a:off x="1500981" y="1466850"/>
              <a:ext cx="2185988" cy="4003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9280" tIns="64800" rIns="89280" bIns="44640"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2100" i="1" dirty="0">
                  <a:latin typeface="Times New Roman" charset="0"/>
                  <a:ea typeface="DejaVu Sans" charset="0"/>
                  <a:cs typeface="DejaVu Sans" charset="0"/>
                </a:rPr>
                <a:t>Fit:  </a:t>
              </a:r>
              <a:r>
                <a:rPr lang="en-GB" sz="2100" i="1" dirty="0" err="1">
                  <a:latin typeface="DejaVu Sans" charset="0"/>
                  <a:ea typeface="DejaVu Sans" charset="0"/>
                  <a:cs typeface="DejaVu Sans" charset="0"/>
                </a:rPr>
                <a:t>σ</a:t>
              </a:r>
              <a:r>
                <a:rPr lang="en-GB" sz="2100" i="1" dirty="0" err="1">
                  <a:latin typeface="Symbol" charset="2"/>
                  <a:ea typeface="DejaVu Sans" charset="0"/>
                  <a:cs typeface="DejaVu Sans" charset="0"/>
                </a:rPr>
                <a:t></a:t>
              </a:r>
              <a:r>
                <a:rPr lang="en-GB" sz="2100" i="1" dirty="0">
                  <a:latin typeface="Times New Roman" charset="0"/>
                  <a:ea typeface="DejaVu Sans" charset="0"/>
                  <a:cs typeface="DejaVu Sans" charset="0"/>
                </a:rPr>
                <a:t>~ W</a:t>
              </a:r>
              <a:r>
                <a:rPr lang="en-GB" sz="2100" i="1" baseline="30000" dirty="0">
                  <a:latin typeface="DejaVu Sans" charset="0"/>
                  <a:ea typeface="DejaVu Sans" charset="0"/>
                  <a:cs typeface="DejaVu Sans" charset="0"/>
                </a:rPr>
                <a:t>δ</a:t>
              </a: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4652637" y="1540954"/>
            <a:ext cx="4420031" cy="4345826"/>
            <a:chOff x="4396581" y="1481028"/>
            <a:chExt cx="4176776" cy="4176822"/>
          </a:xfrm>
        </p:grpSpPr>
        <p:sp>
          <p:nvSpPr>
            <p:cNvPr id="45069" name="Rectangle 14"/>
            <p:cNvSpPr>
              <a:spLocks noChangeArrowheads="1"/>
            </p:cNvSpPr>
            <p:nvPr/>
          </p:nvSpPr>
          <p:spPr bwMode="auto">
            <a:xfrm>
              <a:off x="7740650" y="2843213"/>
              <a:ext cx="720725" cy="1793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5"/>
            <a:srcRect l="3572" t="2827" r="5855" b="6599"/>
            <a:stretch>
              <a:fillRect/>
            </a:stretch>
          </p:blipFill>
          <p:spPr bwMode="auto">
            <a:xfrm>
              <a:off x="4396581" y="1481028"/>
              <a:ext cx="4176776" cy="41768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aphicFrame>
          <p:nvGraphicFramePr>
            <p:cNvPr id="59394" name="Object 2"/>
            <p:cNvGraphicFramePr>
              <a:graphicFrameLocks noChangeAspect="1"/>
            </p:cNvGraphicFramePr>
            <p:nvPr/>
          </p:nvGraphicFramePr>
          <p:xfrm>
            <a:off x="4985544" y="1820862"/>
            <a:ext cx="1773237" cy="636588"/>
          </p:xfrm>
          <a:graphic>
            <a:graphicData uri="http://schemas.openxmlformats.org/presentationml/2006/ole">
              <p:oleObj spid="_x0000_s49154" name="Equation" r:id="rId6" imgW="1092200" imgH="355600" progId="Equation.3">
                <p:embed/>
              </p:oleObj>
            </a:graphicData>
          </a:graphic>
        </p:graphicFrame>
      </p:grpSp>
      <p:cxnSp>
        <p:nvCxnSpPr>
          <p:cNvPr id="22" name="Straight Arrow Connector 21"/>
          <p:cNvCxnSpPr/>
          <p:nvPr/>
        </p:nvCxnSpPr>
        <p:spPr bwMode="auto">
          <a:xfrm>
            <a:off x="4777557" y="4307735"/>
            <a:ext cx="483827" cy="165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57200" y="5697852"/>
            <a:ext cx="678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Exclusive production of </a:t>
            </a:r>
            <a:r>
              <a:rPr lang="en-US" b="1" dirty="0" err="1" smtClean="0">
                <a:solidFill>
                  <a:srgbClr val="000090"/>
                </a:solidFill>
              </a:rPr>
              <a:t>VMs</a:t>
            </a:r>
            <a:r>
              <a:rPr lang="en-US" b="1" dirty="0" smtClean="0">
                <a:solidFill>
                  <a:srgbClr val="000090"/>
                </a:solidFill>
              </a:rPr>
              <a:t> can be a golden measurement for an EIC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440" y="891937"/>
            <a:ext cx="8029470" cy="4972690"/>
          </a:xfrm>
          <a:prstGeom prst="rect">
            <a:avLst/>
          </a:prstGeom>
          <a:noFill/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</a:rPr>
              <a:t>To successfully measure </a:t>
            </a:r>
            <a:r>
              <a:rPr lang="en-US" dirty="0" err="1">
                <a:solidFill>
                  <a:srgbClr val="000000"/>
                </a:solidFill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 indirectly from the electron and photon candidates 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</a:rPr>
              <a:t>it is important: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Clr>
                <a:srgbClr val="008000"/>
              </a:buClr>
              <a:buFont typeface="Wingdings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Tracker coverage (tracker has higher momentum </a:t>
            </a:r>
            <a:r>
              <a:rPr lang="en-US" dirty="0" smtClean="0">
                <a:solidFill>
                  <a:srgbClr val="000000"/>
                </a:solidFill>
              </a:rPr>
              <a:t>resolution than Cal!) </a:t>
            </a:r>
          </a:p>
          <a:p>
            <a:pPr>
              <a:lnSpc>
                <a:spcPct val="100000"/>
              </a:lnSpc>
              <a:buClr>
                <a:srgbClr val="008000"/>
              </a:buClr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</a:rPr>
              <a:t>Reso</a:t>
            </a:r>
            <a:r>
              <a:rPr lang="en-US" sz="1700" dirty="0" smtClean="0">
                <a:solidFill>
                  <a:srgbClr val="000000"/>
                </a:solidFill>
              </a:rPr>
              <a:t> of the CTD @ </a:t>
            </a:r>
            <a:r>
              <a:rPr lang="en-US" sz="1700" dirty="0" smtClean="0"/>
              <a:t>ZEUS: </a:t>
            </a:r>
            <a:r>
              <a:rPr lang="en-US" sz="1700" dirty="0" err="1" smtClean="0"/>
              <a:t>σ(p</a:t>
            </a:r>
            <a:r>
              <a:rPr lang="en-US" sz="1700" baseline="-25000" dirty="0" err="1" smtClean="0"/>
              <a:t>T</a:t>
            </a:r>
            <a:r>
              <a:rPr lang="en-US" sz="1700" dirty="0" err="1" smtClean="0"/>
              <a:t>)/p</a:t>
            </a:r>
            <a:r>
              <a:rPr lang="en-US" sz="1700" baseline="-25000" dirty="0" err="1" smtClean="0"/>
              <a:t>T</a:t>
            </a:r>
            <a:r>
              <a:rPr lang="en-US" sz="1700" dirty="0" smtClean="0"/>
              <a:t> =0.0058p</a:t>
            </a:r>
            <a:r>
              <a:rPr lang="en-US" sz="1700" baseline="-25000" dirty="0" smtClean="0"/>
              <a:t>T</a:t>
            </a:r>
            <a:r>
              <a:rPr lang="en-US" sz="1700" dirty="0" smtClean="0"/>
              <a:t>⊕0.0065⊕ 0.0014/p</a:t>
            </a:r>
            <a:r>
              <a:rPr lang="en-US" sz="1700" baseline="-25000" dirty="0" smtClean="0"/>
              <a:t>T</a:t>
            </a:r>
            <a:r>
              <a:rPr lang="en-US" sz="1700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Clr>
                <a:srgbClr val="008000"/>
              </a:buClr>
              <a:buFont typeface="Wingdings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resolution </a:t>
            </a:r>
            <a:r>
              <a:rPr lang="en-US" dirty="0" err="1">
                <a:solidFill>
                  <a:srgbClr val="FF0000"/>
                </a:solidFill>
              </a:rPr>
              <a:t>em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calorimetry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(crucial! Remember that one particle is a photon!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150000"/>
              </a:lnSpc>
              <a:buClr>
                <a:srgbClr val="008000"/>
              </a:buClr>
            </a:pPr>
            <a:r>
              <a:rPr lang="en-US" sz="1500" dirty="0" smtClean="0">
                <a:solidFill>
                  <a:srgbClr val="000000"/>
                </a:solidFill>
              </a:rPr>
              <a:t>    </a:t>
            </a:r>
            <a:r>
              <a:rPr lang="en-US" sz="1500" b="1" dirty="0" smtClean="0">
                <a:solidFill>
                  <a:srgbClr val="0000FF"/>
                </a:solidFill>
              </a:rPr>
              <a:t>For ZEUS it was </a:t>
            </a:r>
            <a:r>
              <a:rPr lang="en-US" sz="1500" b="1" i="1" dirty="0" smtClean="0">
                <a:solidFill>
                  <a:srgbClr val="0000FF"/>
                </a:solidFill>
              </a:rPr>
              <a:t>σ(E)/E=0.18/√E </a:t>
            </a:r>
            <a:r>
              <a:rPr lang="en-US" sz="1500" dirty="0" smtClean="0">
                <a:solidFill>
                  <a:srgbClr val="000000"/>
                </a:solidFill>
              </a:rPr>
              <a:t> </a:t>
            </a:r>
            <a:endParaRPr lang="en-US" sz="1500" dirty="0">
              <a:solidFill>
                <a:srgbClr val="000000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232662" y="3040842"/>
            <a:ext cx="2096585" cy="1167777"/>
            <a:chOff x="2110581" y="3067050"/>
            <a:chExt cx="1979613" cy="1122362"/>
          </a:xfrm>
        </p:grpSpPr>
        <p:pic>
          <p:nvPicPr>
            <p:cNvPr id="53264" name="Picture 31"/>
            <p:cNvPicPr>
              <a:picLocks noChangeAspect="1" noChangeArrowheads="1"/>
            </p:cNvPicPr>
            <p:nvPr/>
          </p:nvPicPr>
          <p:blipFill>
            <a:blip r:embed="rId3"/>
            <a:srcRect l="822" r="54330"/>
            <a:stretch>
              <a:fillRect/>
            </a:stretch>
          </p:blipFill>
          <p:spPr bwMode="auto">
            <a:xfrm>
              <a:off x="2110581" y="3067050"/>
              <a:ext cx="1979613" cy="11223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cxnSp>
          <p:nvCxnSpPr>
            <p:cNvPr id="53265" name="Straight Connector 18"/>
            <p:cNvCxnSpPr>
              <a:cxnSpLocks noChangeShapeType="1"/>
            </p:cNvCxnSpPr>
            <p:nvPr/>
          </p:nvCxnSpPr>
          <p:spPr bwMode="auto">
            <a:xfrm>
              <a:off x="2339181" y="3287713"/>
              <a:ext cx="1523999" cy="5994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53266" name="Straight Connector 24"/>
            <p:cNvCxnSpPr>
              <a:cxnSpLocks noChangeShapeType="1"/>
            </p:cNvCxnSpPr>
            <p:nvPr/>
          </p:nvCxnSpPr>
          <p:spPr bwMode="auto">
            <a:xfrm rot="10800000" flipV="1">
              <a:off x="2415381" y="3287712"/>
              <a:ext cx="1447801" cy="72866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53254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5" name="Rectangle 1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Measuring </a:t>
            </a:r>
            <a:r>
              <a:rPr lang="en-GB" sz="2800" b="1" i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</a:t>
            </a: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indirectly with an EIC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" y="3054056"/>
            <a:ext cx="2094905" cy="1167777"/>
            <a:chOff x="0" y="3079750"/>
            <a:chExt cx="1979613" cy="1122363"/>
          </a:xfrm>
        </p:grpSpPr>
        <p:pic>
          <p:nvPicPr>
            <p:cNvPr id="53267" name="Picture 32"/>
            <p:cNvPicPr>
              <a:picLocks noChangeAspect="1" noChangeArrowheads="1"/>
            </p:cNvPicPr>
            <p:nvPr/>
          </p:nvPicPr>
          <p:blipFill>
            <a:blip r:embed="rId3"/>
            <a:srcRect l="55154"/>
            <a:stretch>
              <a:fillRect/>
            </a:stretch>
          </p:blipFill>
          <p:spPr bwMode="auto">
            <a:xfrm>
              <a:off x="0" y="3079750"/>
              <a:ext cx="19796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cxnSp>
          <p:nvCxnSpPr>
            <p:cNvPr id="53268" name="Straight Connector 11"/>
            <p:cNvCxnSpPr>
              <a:cxnSpLocks noChangeShapeType="1"/>
            </p:cNvCxnSpPr>
            <p:nvPr/>
          </p:nvCxnSpPr>
          <p:spPr bwMode="auto">
            <a:xfrm>
              <a:off x="287338" y="3287713"/>
              <a:ext cx="1378829" cy="5994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53269" name="Straight Connector 23"/>
            <p:cNvCxnSpPr>
              <a:cxnSpLocks noChangeShapeType="1"/>
            </p:cNvCxnSpPr>
            <p:nvPr/>
          </p:nvCxnSpPr>
          <p:spPr bwMode="auto">
            <a:xfrm rot="10800000" flipV="1">
              <a:off x="205582" y="3287712"/>
              <a:ext cx="1600200" cy="72866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53260" name="TextBox 30"/>
          <p:cNvSpPr txBox="1">
            <a:spLocks noChangeArrowheads="1"/>
          </p:cNvSpPr>
          <p:nvPr/>
        </p:nvSpPr>
        <p:spPr bwMode="auto">
          <a:xfrm>
            <a:off x="4813074" y="3111867"/>
            <a:ext cx="2742527" cy="35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dirty="0" smtClean="0"/>
              <a:t>CTD </a:t>
            </a:r>
            <a:r>
              <a:rPr lang="en-US" sz="1700" dirty="0"/>
              <a:t>acceptance</a:t>
            </a:r>
            <a:r>
              <a:rPr lang="en-US" sz="1700" dirty="0" smtClean="0"/>
              <a:t> @ </a:t>
            </a:r>
            <a:r>
              <a:rPr lang="en-US" sz="1700" dirty="0"/>
              <a:t>ZEUS</a:t>
            </a:r>
          </a:p>
        </p:txBody>
      </p:sp>
      <p:sp>
        <p:nvSpPr>
          <p:cNvPr id="53261" name="TextBox 31"/>
          <p:cNvSpPr txBox="1">
            <a:spLocks noChangeArrowheads="1"/>
          </p:cNvSpPr>
          <p:nvPr/>
        </p:nvSpPr>
        <p:spPr bwMode="auto">
          <a:xfrm>
            <a:off x="458628" y="4028579"/>
            <a:ext cx="1025468" cy="35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b="1" dirty="0">
                <a:solidFill>
                  <a:srgbClr val="000000"/>
                </a:solidFill>
              </a:rPr>
              <a:t>DVCS/BH</a:t>
            </a:r>
          </a:p>
        </p:txBody>
      </p:sp>
      <p:sp>
        <p:nvSpPr>
          <p:cNvPr id="53262" name="TextBox 32"/>
          <p:cNvSpPr txBox="1">
            <a:spLocks noChangeArrowheads="1"/>
          </p:cNvSpPr>
          <p:nvPr/>
        </p:nvSpPr>
        <p:spPr bwMode="auto">
          <a:xfrm>
            <a:off x="3119678" y="4028579"/>
            <a:ext cx="453729" cy="35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b="1" dirty="0">
                <a:solidFill>
                  <a:srgbClr val="000000"/>
                </a:solidFill>
              </a:rPr>
              <a:t>BH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6078" y="4320937"/>
            <a:ext cx="9007923" cy="960690"/>
          </a:xfrm>
          <a:prstGeom prst="rect">
            <a:avLst/>
          </a:prstGeom>
          <a:noFill/>
        </p:spPr>
        <p:txBody>
          <a:bodyPr lIns="96058" tIns="48029" rIns="96058" bIns="48029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solidFill>
                  <a:schemeClr val="accent2"/>
                </a:solidFill>
                <a:latin typeface="Comic Sans MS"/>
                <a:cs typeface="Comic Sans MS"/>
              </a:rPr>
              <a:t>Always </a:t>
            </a:r>
            <a:r>
              <a:rPr lang="en-US" dirty="0">
                <a:solidFill>
                  <a:schemeClr val="accent2"/>
                </a:solidFill>
                <a:latin typeface="Comic Sans MS"/>
                <a:cs typeface="Comic Sans MS"/>
              </a:rPr>
              <a:t>measure a track when we can -&gt; better momentum resolution but    </a:t>
            </a:r>
          </a:p>
          <a:p>
            <a:pPr marL="125076" indent="-125076">
              <a:defRPr/>
            </a:pPr>
            <a:r>
              <a:rPr lang="en-US" dirty="0">
                <a:solidFill>
                  <a:schemeClr val="accent2"/>
                </a:solidFill>
                <a:latin typeface="Comic Sans MS"/>
                <a:cs typeface="Comic Sans MS"/>
              </a:rPr>
              <a:t>                                                              not only… More acceptance for </a:t>
            </a:r>
          </a:p>
          <a:p>
            <a:pPr marL="125076" indent="-125076">
              <a:defRPr/>
            </a:pPr>
            <a:r>
              <a:rPr lang="en-US" dirty="0">
                <a:solidFill>
                  <a:schemeClr val="accent2"/>
                </a:solidFill>
                <a:latin typeface="Comic Sans MS"/>
                <a:cs typeface="Comic Sans MS"/>
              </a:rPr>
              <a:t>                                                              DVCS</a:t>
            </a:r>
            <a:r>
              <a:rPr lang="en-US" dirty="0" smtClean="0">
                <a:solidFill>
                  <a:schemeClr val="accent2"/>
                </a:solidFill>
                <a:latin typeface="Comic Sans MS"/>
                <a:cs typeface="Comic Sans MS"/>
              </a:rPr>
              <a:t>!</a:t>
            </a:r>
            <a:endParaRPr lang="en-US" dirty="0">
              <a:solidFill>
                <a:schemeClr val="accent2"/>
              </a:solidFill>
              <a:latin typeface="Lucida Grande"/>
              <a:ea typeface="Lucida Grande"/>
              <a:cs typeface="Lucida Grande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>
            <a:off x="4168810" y="3191150"/>
            <a:ext cx="564465" cy="79283"/>
          </a:xfrm>
          <a:prstGeom prst="straightConnector1">
            <a:avLst/>
          </a:prstGeom>
          <a:solidFill>
            <a:srgbClr val="00B8FF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aphicFrame>
        <p:nvGraphicFramePr>
          <p:cNvPr id="22" name="Object 3"/>
          <p:cNvGraphicFramePr>
            <a:graphicFrameLocks noChangeAspect="1"/>
          </p:cNvGraphicFramePr>
          <p:nvPr/>
        </p:nvGraphicFramePr>
        <p:xfrm>
          <a:off x="3379788" y="1281991"/>
          <a:ext cx="1897062" cy="754063"/>
        </p:xfrm>
        <a:graphic>
          <a:graphicData uri="http://schemas.openxmlformats.org/presentationml/2006/ole">
            <p:oleObj spid="_x0000_s93186" name="Equation" r:id="rId4" imgW="8763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Direct </a:t>
            </a:r>
            <a:r>
              <a:rPr lang="en-GB" sz="2800" b="1" i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</a:t>
            </a: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measurement </a:t>
            </a:r>
            <a:r>
              <a:rPr lang="en-GB" sz="2800" b="1" i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at </a:t>
            </a: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EIC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555" y="777504"/>
            <a:ext cx="6782973" cy="2589986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But… is an indirect measurement of </a:t>
            </a:r>
            <a:r>
              <a:rPr lang="en-US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 really an issue for EIC?</a:t>
            </a: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We’ll get roman pots in the forward region at EIC! </a:t>
            </a: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endParaRPr lang="en-US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endParaRPr lang="en-US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 l="8826" r="996" b="360"/>
          <a:stretch>
            <a:fillRect/>
          </a:stretch>
        </p:blipFill>
        <p:spPr bwMode="auto">
          <a:xfrm>
            <a:off x="271486" y="1735664"/>
            <a:ext cx="3133549" cy="2173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405035" y="2696098"/>
            <a:ext cx="1718153" cy="422452"/>
          </a:xfrm>
          <a:prstGeom prst="rect">
            <a:avLst/>
          </a:prstGeom>
          <a:noFill/>
          <a:ln w="19080">
            <a:solidFill>
              <a:srgbClr val="FF0000"/>
            </a:solidFill>
            <a:miter lim="800000"/>
            <a:headEnd/>
            <a:tailEnd/>
          </a:ln>
        </p:spPr>
        <p:txBody>
          <a:bodyPr wrap="none" lIns="94545" tIns="49163" rIns="94545" bIns="49163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b="1" dirty="0" err="1">
                <a:solidFill>
                  <a:srgbClr val="333399"/>
                </a:solidFill>
                <a:latin typeface="URW Chancery L" charset="0"/>
              </a:rPr>
              <a:t>L</a:t>
            </a:r>
            <a:r>
              <a:rPr lang="it-IT" sz="2100" b="1" dirty="0">
                <a:solidFill>
                  <a:srgbClr val="333399"/>
                </a:solidFill>
              </a:rPr>
              <a:t> = 27.77 pb</a:t>
            </a:r>
            <a:r>
              <a:rPr lang="it-IT" sz="2100" b="1" baseline="30000" dirty="0">
                <a:solidFill>
                  <a:srgbClr val="333399"/>
                </a:solidFill>
              </a:rPr>
              <a:t>-1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610" y="2665590"/>
            <a:ext cx="850058" cy="6739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" name="Down Arrow 10"/>
          <p:cNvSpPr/>
          <p:nvPr/>
        </p:nvSpPr>
        <p:spPr bwMode="auto">
          <a:xfrm>
            <a:off x="4139537" y="3193709"/>
            <a:ext cx="348658" cy="238354"/>
          </a:xfrm>
          <a:prstGeom prst="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058" tIns="48029" rIns="96058" bIns="48029" numCol="1" rtlCol="0" anchor="t" anchorCtr="0" compatLnSpc="1">
            <a:prstTxWarp prst="textNoShape">
              <a:avLst/>
            </a:prstTxWarp>
          </a:bodyPr>
          <a:lstStyle/>
          <a:p>
            <a:pPr defTabSz="471951" fontAlgn="base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2145" y="3388273"/>
            <a:ext cx="2275767" cy="373995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FF0000"/>
                </a:solidFill>
              </a:rPr>
              <a:t>55 events </a:t>
            </a:r>
            <a:r>
              <a:rPr lang="en-US" dirty="0" smtClean="0">
                <a:solidFill>
                  <a:srgbClr val="000090"/>
                </a:solidFill>
              </a:rPr>
              <a:t>(DVCS + BH)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638" y="3983983"/>
            <a:ext cx="9007083" cy="2497793"/>
          </a:xfrm>
          <a:prstGeom prst="rect">
            <a:avLst/>
          </a:prstGeom>
          <a:noFill/>
        </p:spPr>
        <p:txBody>
          <a:bodyPr wrap="squar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 err="1" smtClean="0">
                <a:solidFill>
                  <a:schemeClr val="tx1"/>
                </a:solidFill>
              </a:rPr>
              <a:t>eRHIC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1.4 10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* E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/325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tx1"/>
                </a:solidFill>
              </a:rPr>
              <a:t>assuming 50% operations efficiency one week corresponds to: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0090"/>
                </a:solidFill>
              </a:rPr>
              <a:t>L(1 </a:t>
            </a:r>
            <a:r>
              <a:rPr lang="en-US" b="1" dirty="0" err="1" smtClean="0">
                <a:solidFill>
                  <a:srgbClr val="000090"/>
                </a:solidFill>
              </a:rPr>
              <a:t>w</a:t>
            </a:r>
            <a:r>
              <a:rPr lang="en-US" b="1" dirty="0" smtClean="0">
                <a:solidFill>
                  <a:srgbClr val="000090"/>
                </a:solidFill>
              </a:rPr>
              <a:t>)= 0.5 * 604800(s in a week) * (1.4x10</a:t>
            </a:r>
            <a:r>
              <a:rPr lang="en-US" b="1" baseline="30000" dirty="0" smtClean="0">
                <a:solidFill>
                  <a:srgbClr val="000090"/>
                </a:solidFill>
              </a:rPr>
              <a:t>34</a:t>
            </a:r>
            <a:r>
              <a:rPr lang="en-US" b="1" dirty="0" smtClean="0">
                <a:solidFill>
                  <a:srgbClr val="000090"/>
                </a:solidFill>
              </a:rPr>
              <a:t> cm</a:t>
            </a:r>
            <a:r>
              <a:rPr lang="en-US" b="1" baseline="30000" dirty="0" smtClean="0">
                <a:solidFill>
                  <a:srgbClr val="000090"/>
                </a:solidFill>
              </a:rPr>
              <a:t>-2</a:t>
            </a:r>
            <a:r>
              <a:rPr lang="en-US" b="1" dirty="0" smtClean="0">
                <a:solidFill>
                  <a:srgbClr val="000090"/>
                </a:solidFill>
              </a:rPr>
              <a:t>s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) = 4*10</a:t>
            </a:r>
            <a:r>
              <a:rPr lang="en-US" b="1" baseline="30000" dirty="0" smtClean="0">
                <a:solidFill>
                  <a:srgbClr val="000090"/>
                </a:solidFill>
              </a:rPr>
              <a:t>39</a:t>
            </a:r>
            <a:r>
              <a:rPr lang="en-US" b="1" dirty="0" smtClean="0">
                <a:solidFill>
                  <a:srgbClr val="000090"/>
                </a:solidFill>
              </a:rPr>
              <a:t> cm</a:t>
            </a:r>
            <a:r>
              <a:rPr lang="en-US" b="1" baseline="30000" dirty="0" smtClean="0">
                <a:solidFill>
                  <a:srgbClr val="000090"/>
                </a:solidFill>
              </a:rPr>
              <a:t>-2</a:t>
            </a:r>
            <a:r>
              <a:rPr lang="en-US" b="1" dirty="0" smtClean="0">
                <a:solidFill>
                  <a:srgbClr val="000090"/>
                </a:solidFill>
              </a:rPr>
              <a:t> = 4000pb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</a:p>
          <a:p>
            <a:pPr>
              <a:lnSpc>
                <a:spcPct val="100000"/>
              </a:lnSpc>
            </a:pPr>
            <a:endParaRPr lang="en-US" b="1" baseline="30000" dirty="0" smtClean="0">
              <a:solidFill>
                <a:srgbClr val="000090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500" b="1" dirty="0" smtClean="0">
                <a:solidFill>
                  <a:srgbClr val="FF0000"/>
                </a:solidFill>
              </a:rPr>
              <a:t>           + Roman Pots                          ~ 8000 events/week !!</a:t>
            </a:r>
          </a:p>
          <a:p>
            <a:pPr>
              <a:lnSpc>
                <a:spcPct val="100000"/>
              </a:lnSpc>
            </a:pPr>
            <a:r>
              <a:rPr lang="en-US" sz="2500" b="1" dirty="0" smtClean="0">
                <a:solidFill>
                  <a:srgbClr val="FF0000"/>
                </a:solidFill>
              </a:rPr>
              <a:t>               </a:t>
            </a:r>
            <a:r>
              <a:rPr lang="en-US" b="1" dirty="0" smtClean="0">
                <a:solidFill>
                  <a:schemeClr val="tx1"/>
                </a:solidFill>
              </a:rPr>
              <a:t>assuming the same acceptance ad LPS (~2%)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Calculations are absolutely not rigorous! But give an idea…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1" descr="EIC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554" y="4986586"/>
            <a:ext cx="729101" cy="66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ight Arrow 14"/>
          <p:cNvSpPr/>
          <p:nvPr/>
        </p:nvSpPr>
        <p:spPr bwMode="auto">
          <a:xfrm>
            <a:off x="3523707" y="5173231"/>
            <a:ext cx="887017" cy="23785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058" tIns="48029" rIns="96058" bIns="48029" numCol="1" rtlCol="0" anchor="t" anchorCtr="0" compatLnSpc="1">
            <a:prstTxWarp prst="textNoShape">
              <a:avLst/>
            </a:prstTxWarp>
          </a:bodyPr>
          <a:lstStyle/>
          <a:p>
            <a:pPr defTabSz="471951" fontAlgn="base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sz="1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0503" y="2057416"/>
            <a:ext cx="2912685" cy="527883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Silicon micro-strips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resolution: 0.5% for P</a:t>
            </a:r>
            <a:r>
              <a:rPr lang="en-US" sz="1400" b="1" baseline="-25000" dirty="0" smtClean="0">
                <a:solidFill>
                  <a:schemeClr val="tx1"/>
                </a:solidFill>
              </a:rPr>
              <a:t>L</a:t>
            </a:r>
            <a:r>
              <a:rPr lang="en-US" sz="1400" b="1" dirty="0" smtClean="0">
                <a:solidFill>
                  <a:schemeClr val="tx1"/>
                </a:solidFill>
              </a:rPr>
              <a:t> ; 5 </a:t>
            </a:r>
            <a:r>
              <a:rPr lang="en-US" sz="1400" b="1" dirty="0" err="1" smtClean="0">
                <a:solidFill>
                  <a:schemeClr val="tx1"/>
                </a:solidFill>
              </a:rPr>
              <a:t>MeV</a:t>
            </a:r>
            <a:r>
              <a:rPr lang="en-US" sz="1400" b="1" dirty="0" smtClean="0">
                <a:solidFill>
                  <a:schemeClr val="tx1"/>
                </a:solidFill>
              </a:rPr>
              <a:t> for P</a:t>
            </a:r>
            <a:r>
              <a:rPr lang="en-US" sz="1400" b="1" baseline="-25000" dirty="0" smtClean="0">
                <a:solidFill>
                  <a:schemeClr val="tx1"/>
                </a:solidFill>
              </a:rPr>
              <a:t>T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pic>
        <p:nvPicPr>
          <p:cNvPr id="17" name="Picture 16" descr="120px-Ep-lum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306" y="2154807"/>
            <a:ext cx="3574456" cy="186769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16498" y="1735664"/>
            <a:ext cx="5373794" cy="2173229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108148" y="3923698"/>
            <a:ext cx="786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EIC </a:t>
            </a:r>
            <a:r>
              <a:rPr lang="en-US" sz="1400" b="1" dirty="0" err="1" smtClean="0">
                <a:solidFill>
                  <a:srgbClr val="000090"/>
                </a:solidFill>
              </a:rPr>
              <a:t>lumi</a:t>
            </a:r>
            <a:endParaRPr lang="en-US" sz="1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13356" y="99104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 </a:t>
            </a:r>
            <a:r>
              <a:rPr lang="en-GB" sz="2800" b="1" i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i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proton scattering angle 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t="7393"/>
          <a:stretch>
            <a:fillRect/>
          </a:stretch>
        </p:blipFill>
        <p:spPr>
          <a:xfrm>
            <a:off x="4999548" y="2874017"/>
            <a:ext cx="3741598" cy="328440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5722093-1534-AE41-BB34-08FDA64D45C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grpSp>
        <p:nvGrpSpPr>
          <p:cNvPr id="2" name="Group 12"/>
          <p:cNvGrpSpPr>
            <a:grpSpLocks noChangeAspect="1"/>
          </p:cNvGrpSpPr>
          <p:nvPr/>
        </p:nvGrpSpPr>
        <p:grpSpPr>
          <a:xfrm>
            <a:off x="126835" y="1050503"/>
            <a:ext cx="3961338" cy="3463040"/>
            <a:chOff x="0" y="886516"/>
            <a:chExt cx="4159250" cy="369818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rcRect t="7849"/>
            <a:stretch>
              <a:fillRect/>
            </a:stretch>
          </p:blipFill>
          <p:spPr>
            <a:xfrm>
              <a:off x="0" y="886516"/>
              <a:ext cx="4159250" cy="369818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20700" y="3172516"/>
              <a:ext cx="1540364" cy="690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4 </a:t>
              </a:r>
              <a:r>
                <a:rPr lang="en-US" dirty="0" err="1" smtClean="0">
                  <a:solidFill>
                    <a:srgbClr val="000000"/>
                  </a:solidFill>
                </a:rPr>
                <a:t>GeV</a:t>
              </a:r>
              <a:r>
                <a:rPr lang="en-US" dirty="0" smtClean="0">
                  <a:solidFill>
                    <a:srgbClr val="000000"/>
                  </a:solidFill>
                </a:rPr>
                <a:t> el </a:t>
              </a:r>
            </a:p>
            <a:p>
              <a:pPr>
                <a:lnSpc>
                  <a:spcPct val="100000"/>
                </a:lnSpc>
              </a:pPr>
              <a:r>
                <a:rPr lang="en-US" dirty="0" err="1" smtClean="0">
                  <a:solidFill>
                    <a:srgbClr val="000000"/>
                  </a:solidFill>
                </a:rPr>
                <a:t>x</a:t>
              </a:r>
              <a:r>
                <a:rPr lang="en-US" dirty="0" smtClean="0">
                  <a:solidFill>
                    <a:srgbClr val="000000"/>
                  </a:solidFill>
                </a:rPr>
                <a:t> 50 </a:t>
              </a:r>
              <a:r>
                <a:rPr lang="en-US" dirty="0" err="1" smtClean="0">
                  <a:solidFill>
                    <a:srgbClr val="000000"/>
                  </a:solidFill>
                </a:rPr>
                <a:t>GeV</a:t>
              </a:r>
              <a:r>
                <a:rPr lang="en-US" dirty="0" smtClean="0">
                  <a:solidFill>
                    <a:srgbClr val="000000"/>
                  </a:solidFill>
                </a:rPr>
                <a:t> </a:t>
              </a:r>
              <a:r>
                <a:rPr lang="en-US" dirty="0" err="1" smtClean="0">
                  <a:solidFill>
                    <a:srgbClr val="000000"/>
                  </a:solidFill>
                </a:rPr>
                <a:t>prot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1"/>
          <p:cNvGrpSpPr>
            <a:grpSpLocks noChangeAspect="1"/>
          </p:cNvGrpSpPr>
          <p:nvPr/>
        </p:nvGrpSpPr>
        <p:grpSpPr>
          <a:xfrm>
            <a:off x="4884479" y="812654"/>
            <a:ext cx="3961328" cy="3463055"/>
            <a:chOff x="4572000" y="1089744"/>
            <a:chExt cx="4159243" cy="369820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rcRect t="7849"/>
            <a:stretch>
              <a:fillRect/>
            </a:stretch>
          </p:blipFill>
          <p:spPr>
            <a:xfrm>
              <a:off x="4572000" y="1089744"/>
              <a:ext cx="4159243" cy="3698201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156200" y="3886200"/>
              <a:ext cx="899805" cy="394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4 </a:t>
              </a:r>
              <a:r>
                <a:rPr lang="en-US" dirty="0" err="1" smtClean="0">
                  <a:solidFill>
                    <a:srgbClr val="000000"/>
                  </a:solidFill>
                </a:rPr>
                <a:t>x</a:t>
              </a:r>
              <a:r>
                <a:rPr lang="en-US" dirty="0" smtClean="0">
                  <a:solidFill>
                    <a:srgbClr val="000000"/>
                  </a:solidFill>
                </a:rPr>
                <a:t> 100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459017" y="5375961"/>
            <a:ext cx="828963" cy="358606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dirty="0" smtClean="0">
                <a:solidFill>
                  <a:srgbClr val="000000"/>
                </a:solidFill>
              </a:rPr>
              <a:t>4 </a:t>
            </a:r>
            <a:r>
              <a:rPr lang="en-US" sz="1700" dirty="0" err="1" smtClean="0">
                <a:solidFill>
                  <a:srgbClr val="000000"/>
                </a:solidFill>
              </a:rPr>
              <a:t>x</a:t>
            </a:r>
            <a:r>
              <a:rPr lang="en-US" sz="1700" dirty="0" smtClean="0">
                <a:solidFill>
                  <a:srgbClr val="000000"/>
                </a:solidFill>
              </a:rPr>
              <a:t> 250</a:t>
            </a:r>
            <a:endParaRPr lang="en-US" sz="17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112" y="4697532"/>
            <a:ext cx="3029485" cy="1405046"/>
          </a:xfrm>
          <a:prstGeom prst="rect">
            <a:avLst/>
          </a:prstGeom>
          <a:noFill/>
        </p:spPr>
        <p:txBody>
          <a:bodyPr wrap="non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dirty="0" smtClean="0"/>
              <a:t>very strong correlation between </a:t>
            </a:r>
          </a:p>
          <a:p>
            <a:pPr>
              <a:lnSpc>
                <a:spcPct val="100000"/>
              </a:lnSpc>
            </a:pPr>
            <a:r>
              <a:rPr lang="en-US" sz="1700" dirty="0" err="1" smtClean="0"/>
              <a:t>t</a:t>
            </a:r>
            <a:r>
              <a:rPr lang="en-US" sz="1700" dirty="0" smtClean="0"/>
              <a:t> and “recoiling” proton angle</a:t>
            </a:r>
          </a:p>
          <a:p>
            <a:pPr>
              <a:lnSpc>
                <a:spcPct val="100000"/>
              </a:lnSpc>
              <a:buFont typeface="Wingdings" pitchFamily="-108" charset="2"/>
              <a:buChar char="à"/>
            </a:pPr>
            <a:r>
              <a:rPr lang="en-US" sz="1700" dirty="0" smtClean="0">
                <a:sym typeface="Wingdings"/>
              </a:rPr>
              <a:t> Roman pots need to be very </a:t>
            </a:r>
          </a:p>
          <a:p>
            <a:pPr>
              <a:lnSpc>
                <a:spcPct val="100000"/>
              </a:lnSpc>
            </a:pPr>
            <a:r>
              <a:rPr lang="en-US" sz="1700" dirty="0" smtClean="0">
                <a:sym typeface="Wingdings"/>
              </a:rPr>
              <a:t>   well integrated</a:t>
            </a:r>
          </a:p>
          <a:p>
            <a:pPr>
              <a:lnSpc>
                <a:spcPct val="100000"/>
              </a:lnSpc>
            </a:pPr>
            <a:r>
              <a:rPr lang="en-US" sz="1700" dirty="0" err="1" smtClean="0">
                <a:sym typeface="Wingdings"/>
              </a:rPr>
              <a:t></a:t>
            </a:r>
            <a:r>
              <a:rPr lang="en-US" sz="1700" dirty="0" smtClean="0">
                <a:sym typeface="Wingdings"/>
              </a:rPr>
              <a:t> resolution on </a:t>
            </a:r>
            <a:r>
              <a:rPr lang="en-US" sz="1700" dirty="0" err="1" smtClean="0">
                <a:sym typeface="Wingdings"/>
              </a:rPr>
              <a:t>t</a:t>
            </a:r>
            <a:r>
              <a:rPr lang="en-US" sz="1700" dirty="0" smtClean="0">
                <a:sym typeface="Wingdings"/>
              </a:rPr>
              <a:t>!</a:t>
            </a:r>
            <a:endParaRPr lang="en-US" sz="1700" dirty="0"/>
          </a:p>
        </p:txBody>
      </p:sp>
      <p:sp>
        <p:nvSpPr>
          <p:cNvPr id="21" name="TextBox 20"/>
          <p:cNvSpPr txBox="1"/>
          <p:nvPr/>
        </p:nvSpPr>
        <p:spPr>
          <a:xfrm>
            <a:off x="3682464" y="733370"/>
            <a:ext cx="5163344" cy="358606"/>
          </a:xfrm>
          <a:prstGeom prst="rect">
            <a:avLst/>
          </a:prstGeom>
          <a:solidFill>
            <a:schemeClr val="bg1"/>
          </a:solidFill>
        </p:spPr>
        <p:txBody>
          <a:bodyPr wrap="squar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dirty="0" err="1" smtClean="0">
                <a:solidFill>
                  <a:srgbClr val="000000"/>
                </a:solidFill>
              </a:rPr>
              <a:t>t</a:t>
            </a:r>
            <a:r>
              <a:rPr lang="en-US" sz="1700" dirty="0" smtClean="0">
                <a:solidFill>
                  <a:srgbClr val="000000"/>
                </a:solidFill>
              </a:rPr>
              <a:t>=(p</a:t>
            </a:r>
            <a:r>
              <a:rPr lang="en-US" sz="1700" baseline="-6000" dirty="0" smtClean="0">
                <a:solidFill>
                  <a:srgbClr val="000000"/>
                </a:solidFill>
              </a:rPr>
              <a:t>4</a:t>
            </a:r>
            <a:r>
              <a:rPr lang="en-US" sz="1700" dirty="0" smtClean="0">
                <a:solidFill>
                  <a:srgbClr val="000000"/>
                </a:solidFill>
              </a:rPr>
              <a:t>-p</a:t>
            </a:r>
            <a:r>
              <a:rPr lang="en-US" sz="1700" baseline="-6000" dirty="0" smtClean="0">
                <a:solidFill>
                  <a:srgbClr val="000000"/>
                </a:solidFill>
              </a:rPr>
              <a:t>2</a:t>
            </a:r>
            <a:r>
              <a:rPr lang="en-US" sz="1700" dirty="0" smtClean="0">
                <a:solidFill>
                  <a:srgbClr val="000000"/>
                </a:solidFill>
              </a:rPr>
              <a:t>)</a:t>
            </a:r>
            <a:r>
              <a:rPr lang="en-US" sz="1700" baseline="32000" dirty="0" smtClean="0">
                <a:solidFill>
                  <a:srgbClr val="000000"/>
                </a:solidFill>
              </a:rPr>
              <a:t>2</a:t>
            </a:r>
            <a:r>
              <a:rPr lang="en-US" sz="1700" dirty="0" smtClean="0">
                <a:solidFill>
                  <a:srgbClr val="000000"/>
                </a:solidFill>
              </a:rPr>
              <a:t> = 2[(m</a:t>
            </a:r>
            <a:r>
              <a:rPr lang="en-US" sz="1700" baseline="-6000" dirty="0" smtClean="0">
                <a:solidFill>
                  <a:srgbClr val="000000"/>
                </a:solidFill>
              </a:rPr>
              <a:t>p</a:t>
            </a:r>
            <a:r>
              <a:rPr lang="en-US" sz="1700" baseline="32000" dirty="0" smtClean="0">
                <a:solidFill>
                  <a:srgbClr val="000000"/>
                </a:solidFill>
              </a:rPr>
              <a:t>in</a:t>
            </a:r>
            <a:r>
              <a:rPr lang="en-US" sz="1700" dirty="0" smtClean="0">
                <a:solidFill>
                  <a:srgbClr val="000000"/>
                </a:solidFill>
              </a:rPr>
              <a:t>.m</a:t>
            </a:r>
            <a:r>
              <a:rPr lang="en-US" sz="1700" baseline="-6000" dirty="0" smtClean="0">
                <a:solidFill>
                  <a:srgbClr val="000000"/>
                </a:solidFill>
              </a:rPr>
              <a:t>p</a:t>
            </a:r>
            <a:r>
              <a:rPr lang="en-US" sz="1700" baseline="32000" dirty="0" smtClean="0">
                <a:solidFill>
                  <a:srgbClr val="000000"/>
                </a:solidFill>
              </a:rPr>
              <a:t>out</a:t>
            </a:r>
            <a:r>
              <a:rPr lang="en-US" sz="1700" dirty="0" smtClean="0">
                <a:solidFill>
                  <a:srgbClr val="000000"/>
                </a:solidFill>
              </a:rPr>
              <a:t>)-(E</a:t>
            </a:r>
            <a:r>
              <a:rPr lang="en-US" sz="1700" baseline="32000" dirty="0" smtClean="0">
                <a:solidFill>
                  <a:srgbClr val="000000"/>
                </a:solidFill>
              </a:rPr>
              <a:t>in</a:t>
            </a:r>
            <a:r>
              <a:rPr lang="en-US" sz="1700" dirty="0" smtClean="0">
                <a:solidFill>
                  <a:srgbClr val="000000"/>
                </a:solidFill>
              </a:rPr>
              <a:t>E</a:t>
            </a:r>
            <a:r>
              <a:rPr lang="en-US" sz="1700" baseline="32000" dirty="0" smtClean="0">
                <a:solidFill>
                  <a:srgbClr val="000000"/>
                </a:solidFill>
              </a:rPr>
              <a:t>out</a:t>
            </a:r>
            <a:r>
              <a:rPr lang="en-US" sz="1700" dirty="0" smtClean="0">
                <a:solidFill>
                  <a:srgbClr val="000000"/>
                </a:solidFill>
              </a:rPr>
              <a:t> - 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-6000" dirty="0" err="1" smtClean="0">
                <a:solidFill>
                  <a:srgbClr val="000000"/>
                </a:solidFill>
              </a:rPr>
              <a:t>z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in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-6000" dirty="0" err="1" smtClean="0">
                <a:solidFill>
                  <a:srgbClr val="000000"/>
                </a:solidFill>
              </a:rPr>
              <a:t>z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out</a:t>
            </a:r>
            <a:r>
              <a:rPr lang="en-US" sz="1700" dirty="0" smtClean="0">
                <a:solidFill>
                  <a:srgbClr val="000000"/>
                </a:solidFill>
              </a:rPr>
              <a:t>)]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69024" y="1129786"/>
            <a:ext cx="5176784" cy="358606"/>
          </a:xfrm>
          <a:prstGeom prst="rect">
            <a:avLst/>
          </a:prstGeom>
          <a:solidFill>
            <a:schemeClr val="bg1"/>
          </a:solidFill>
        </p:spPr>
        <p:txBody>
          <a:bodyPr wrap="square" lIns="96058" tIns="48029" rIns="96058" bIns="48029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700" dirty="0" err="1" smtClean="0">
                <a:solidFill>
                  <a:srgbClr val="000000"/>
                </a:solidFill>
              </a:rPr>
              <a:t>t</a:t>
            </a:r>
            <a:r>
              <a:rPr lang="en-US" sz="1700" dirty="0" smtClean="0">
                <a:solidFill>
                  <a:srgbClr val="000000"/>
                </a:solidFill>
              </a:rPr>
              <a:t>=(p</a:t>
            </a:r>
            <a:r>
              <a:rPr lang="en-US" sz="1700" baseline="-25000" dirty="0" smtClean="0">
                <a:solidFill>
                  <a:srgbClr val="000000"/>
                </a:solidFill>
              </a:rPr>
              <a:t>3</a:t>
            </a:r>
            <a:r>
              <a:rPr lang="en-US" sz="1700" dirty="0" smtClean="0">
                <a:solidFill>
                  <a:srgbClr val="000000"/>
                </a:solidFill>
              </a:rPr>
              <a:t>–p</a:t>
            </a:r>
            <a:r>
              <a:rPr lang="en-US" sz="1700" baseline="-25000" dirty="0" smtClean="0">
                <a:solidFill>
                  <a:srgbClr val="000000"/>
                </a:solidFill>
              </a:rPr>
              <a:t>1</a:t>
            </a:r>
            <a:r>
              <a:rPr lang="en-US" sz="1700" dirty="0" smtClean="0">
                <a:solidFill>
                  <a:srgbClr val="000000"/>
                </a:solidFill>
              </a:rPr>
              <a:t>)</a:t>
            </a:r>
            <a:r>
              <a:rPr lang="en-US" sz="1700" baseline="30000" dirty="0" smtClean="0">
                <a:solidFill>
                  <a:srgbClr val="000000"/>
                </a:solidFill>
              </a:rPr>
              <a:t>2</a:t>
            </a:r>
            <a:r>
              <a:rPr lang="en-US" sz="1700" dirty="0" smtClean="0">
                <a:solidFill>
                  <a:srgbClr val="000000"/>
                </a:solidFill>
              </a:rPr>
              <a:t> = m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ρ</a:t>
            </a:r>
            <a:r>
              <a:rPr lang="en-US" sz="1700" baseline="32000" dirty="0" smtClean="0">
                <a:solidFill>
                  <a:srgbClr val="000000"/>
                </a:solidFill>
              </a:rPr>
              <a:t>2</a:t>
            </a:r>
            <a:r>
              <a:rPr lang="en-US" sz="1700" dirty="0" smtClean="0">
                <a:solidFill>
                  <a:srgbClr val="000000"/>
                </a:solidFill>
              </a:rPr>
              <a:t>-Q</a:t>
            </a:r>
            <a:r>
              <a:rPr lang="en-US" sz="1700" baseline="32000" dirty="0" smtClean="0">
                <a:solidFill>
                  <a:srgbClr val="000000"/>
                </a:solidFill>
              </a:rPr>
              <a:t>2</a:t>
            </a:r>
            <a:r>
              <a:rPr lang="en-US" sz="1700" dirty="0" smtClean="0">
                <a:solidFill>
                  <a:srgbClr val="000000"/>
                </a:solidFill>
              </a:rPr>
              <a:t> - 2(E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γ*</a:t>
            </a:r>
            <a:r>
              <a:rPr lang="en-US" sz="1700" dirty="0" smtClean="0">
                <a:solidFill>
                  <a:srgbClr val="000000"/>
                </a:solidFill>
              </a:rPr>
              <a:t>E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ρ</a:t>
            </a:r>
            <a:r>
              <a:rPr lang="en-US" sz="1700" dirty="0" smtClean="0">
                <a:solidFill>
                  <a:srgbClr val="000000"/>
                </a:solidFill>
              </a:rPr>
              <a:t>-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x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γ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*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x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ρ</a:t>
            </a:r>
            <a:r>
              <a:rPr lang="en-US" sz="1700" dirty="0" err="1" smtClean="0">
                <a:solidFill>
                  <a:srgbClr val="000000"/>
                </a:solidFill>
              </a:rPr>
              <a:t>-p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y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γ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*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y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ρ</a:t>
            </a:r>
            <a:r>
              <a:rPr lang="en-US" sz="1700" dirty="0" err="1" smtClean="0">
                <a:solidFill>
                  <a:srgbClr val="000000"/>
                </a:solidFill>
              </a:rPr>
              <a:t>-p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z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γ</a:t>
            </a:r>
            <a:r>
              <a:rPr lang="en-US" sz="1700" baseline="-6000" dirty="0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*</a:t>
            </a:r>
            <a:r>
              <a:rPr lang="en-US" sz="1700" dirty="0" err="1" smtClean="0">
                <a:solidFill>
                  <a:srgbClr val="000000"/>
                </a:solidFill>
              </a:rPr>
              <a:t>p</a:t>
            </a:r>
            <a:r>
              <a:rPr lang="en-US" sz="1700" baseline="32000" dirty="0" err="1" smtClean="0">
                <a:solidFill>
                  <a:srgbClr val="000000"/>
                </a:solidFill>
              </a:rPr>
              <a:t>z</a:t>
            </a:r>
            <a:r>
              <a:rPr lang="en-US" sz="1700" baseline="-6000" dirty="0" err="1" smtClean="0">
                <a:solidFill>
                  <a:srgbClr val="000000"/>
                </a:solidFill>
                <a:ea typeface="Lucida Grande" charset="0"/>
                <a:cs typeface="Lucida Grande" charset="0"/>
              </a:rPr>
              <a:t>ρ</a:t>
            </a:r>
            <a:r>
              <a:rPr lang="en-US" sz="1700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3" name="Slide Number Placeholder 18"/>
          <p:cNvSpPr txBox="1">
            <a:spLocks/>
          </p:cNvSpPr>
          <p:nvPr/>
        </p:nvSpPr>
        <p:spPr bwMode="auto">
          <a:xfrm>
            <a:off x="8708891" y="6739075"/>
            <a:ext cx="564465" cy="2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58" tIns="48029" rIns="96058" bIns="48029" numCol="1" anchor="t" anchorCtr="0" compatLnSpc="1">
            <a:prstTxWarp prst="textNoShape">
              <a:avLst/>
            </a:prstTxWarp>
          </a:bodyPr>
          <a:lstStyle/>
          <a:p>
            <a:pPr algn="r" defTabSz="960577" fontAlgn="base">
              <a:spcBef>
                <a:spcPct val="0"/>
              </a:spcBef>
              <a:spcAft>
                <a:spcPct val="0"/>
              </a:spcAft>
              <a:defRPr/>
            </a:pPr>
            <a:fld id="{1EC7F85B-340E-9941-AF39-030851572DD6}" type="slidenum">
              <a:rPr lang="en-US" altLang="ja-JP" sz="13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rPr>
              <a:pPr algn="r" defTabSz="960577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ja-JP" sz="1300" b="1" i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Nov. 9, 2010</a:t>
            </a:r>
            <a:endParaRPr lang="en-GB" smtClean="0"/>
          </a:p>
        </p:txBody>
      </p:sp>
      <p:sp>
        <p:nvSpPr>
          <p:cNvPr id="4096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GB" dirty="0" smtClean="0"/>
          </a:p>
        </p:txBody>
      </p:sp>
      <p:sp>
        <p:nvSpPr>
          <p:cNvPr id="40966" name="Rectangle 8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MILOU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565" y="2055517"/>
            <a:ext cx="5480016" cy="710246"/>
            <a:chOff x="252" y="2750"/>
            <a:chExt cx="3379" cy="525"/>
          </a:xfrm>
        </p:grpSpPr>
        <p:sp>
          <p:nvSpPr>
            <p:cNvPr id="40975" name="Oval 12"/>
            <p:cNvSpPr>
              <a:spLocks noChangeArrowheads="1"/>
            </p:cNvSpPr>
            <p:nvPr/>
          </p:nvSpPr>
          <p:spPr bwMode="auto">
            <a:xfrm>
              <a:off x="2193" y="2750"/>
              <a:ext cx="336" cy="480"/>
            </a:xfrm>
            <a:prstGeom prst="ellipse">
              <a:avLst/>
            </a:prstGeom>
            <a:noFill/>
            <a:ln w="38160">
              <a:solidFill>
                <a:srgbClr val="00CC00"/>
              </a:solidFill>
              <a:prstDash val="sysDot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0962" name="Object 2"/>
            <p:cNvGraphicFramePr>
              <a:graphicFrameLocks noChangeAspect="1"/>
            </p:cNvGraphicFramePr>
            <p:nvPr/>
          </p:nvGraphicFramePr>
          <p:xfrm>
            <a:off x="252" y="2762"/>
            <a:ext cx="3379" cy="513"/>
          </p:xfrm>
          <a:graphic>
            <a:graphicData uri="http://schemas.openxmlformats.org/presentationml/2006/ole">
              <p:oleObj spid="_x0000_s21506" name="Equation" r:id="rId3" imgW="3136900" imgH="508000" progId="Equation.3">
                <p:embed/>
              </p:oleObj>
            </a:graphicData>
          </a:graphic>
        </p:graphicFrame>
      </p:grpSp>
      <p:sp>
        <p:nvSpPr>
          <p:cNvPr id="40968" name="Rectangle 14"/>
          <p:cNvSpPr>
            <a:spLocks noChangeArrowheads="1"/>
          </p:cNvSpPr>
          <p:nvPr/>
        </p:nvSpPr>
        <p:spPr bwMode="auto">
          <a:xfrm>
            <a:off x="3758058" y="1383912"/>
            <a:ext cx="5328823" cy="560951"/>
          </a:xfrm>
          <a:prstGeom prst="rect">
            <a:avLst/>
          </a:prstGeom>
          <a:noFill/>
          <a:ln w="9360">
            <a:solidFill>
              <a:srgbClr val="000099"/>
            </a:solidFill>
            <a:miter lim="800000"/>
            <a:headEnd/>
            <a:tailEnd/>
          </a:ln>
        </p:spPr>
        <p:txBody>
          <a:bodyPr wrap="square" lIns="94545" tIns="49163" rIns="94545" bIns="49163">
            <a:prstTxWarp prst="textNoShape">
              <a:avLst/>
            </a:prstTxWarp>
            <a:spAutoFit/>
          </a:bodyPr>
          <a:lstStyle/>
          <a:p>
            <a:pPr algn="ctr">
              <a:buClr>
                <a:srgbClr val="FF0000"/>
              </a:buClr>
              <a:tabLst>
                <a:tab pos="0" algn="l"/>
                <a:tab pos="960577" algn="l"/>
                <a:tab pos="1921154" algn="l"/>
                <a:tab pos="2881732" algn="l"/>
                <a:tab pos="3842309" algn="l"/>
                <a:tab pos="4802886" algn="l"/>
                <a:tab pos="5763463" algn="l"/>
                <a:tab pos="6724040" algn="l"/>
                <a:tab pos="7684618" algn="l"/>
                <a:tab pos="8645195" algn="l"/>
                <a:tab pos="9605772" algn="l"/>
                <a:tab pos="10566349" algn="l"/>
              </a:tabLst>
            </a:pPr>
            <a:r>
              <a:rPr lang="en-GB" sz="1500" dirty="0" smtClean="0">
                <a:latin typeface="Times New Roman" charset="0"/>
              </a:rPr>
              <a:t>Based on: </a:t>
            </a:r>
            <a:r>
              <a:rPr lang="en-GB" sz="1500" dirty="0" smtClean="0">
                <a:solidFill>
                  <a:srgbClr val="FF0000"/>
                </a:solidFill>
                <a:latin typeface="Times New Roman" charset="0"/>
              </a:rPr>
              <a:t>Frankfurt</a:t>
            </a:r>
            <a:r>
              <a:rPr lang="en-GB" sz="1500" dirty="0">
                <a:solidFill>
                  <a:srgbClr val="FF0000"/>
                </a:solidFill>
                <a:latin typeface="Times New Roman" charset="0"/>
              </a:rPr>
              <a:t>, Freund and </a:t>
            </a:r>
            <a:r>
              <a:rPr lang="en-GB" sz="1500" dirty="0" err="1">
                <a:solidFill>
                  <a:srgbClr val="FF0000"/>
                </a:solidFill>
                <a:latin typeface="Times New Roman" charset="0"/>
              </a:rPr>
              <a:t>Strikman</a:t>
            </a:r>
            <a:r>
              <a:rPr lang="en-GB" sz="1500" dirty="0">
                <a:solidFill>
                  <a:srgbClr val="FF0000"/>
                </a:solidFill>
                <a:latin typeface="Times New Roman" charset="0"/>
              </a:rPr>
              <a:t> (FFS</a:t>
            </a:r>
            <a:r>
              <a:rPr lang="en-GB" sz="1500" dirty="0" smtClean="0">
                <a:solidFill>
                  <a:srgbClr val="FF0000"/>
                </a:solidFill>
                <a:latin typeface="Times New Roman" charset="0"/>
              </a:rPr>
              <a:t>)</a:t>
            </a:r>
          </a:p>
          <a:p>
            <a:pPr algn="ctr">
              <a:buClr>
                <a:srgbClr val="FF0000"/>
              </a:buClr>
              <a:tabLst>
                <a:tab pos="0" algn="l"/>
                <a:tab pos="960577" algn="l"/>
                <a:tab pos="1921154" algn="l"/>
                <a:tab pos="2881732" algn="l"/>
                <a:tab pos="3842309" algn="l"/>
                <a:tab pos="4802886" algn="l"/>
                <a:tab pos="5763463" algn="l"/>
                <a:tab pos="6724040" algn="l"/>
                <a:tab pos="7684618" algn="l"/>
                <a:tab pos="8645195" algn="l"/>
                <a:tab pos="9605772" algn="l"/>
                <a:tab pos="10566349" algn="l"/>
              </a:tabLst>
            </a:pPr>
            <a:r>
              <a:rPr lang="en-GB" sz="1500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GB" sz="1500" dirty="0">
                <a:solidFill>
                  <a:srgbClr val="000000"/>
                </a:solidFill>
                <a:latin typeface="Times New Roman" charset="0"/>
              </a:rPr>
              <a:t>[Phys. Rev. </a:t>
            </a:r>
            <a:r>
              <a:rPr lang="en-GB" sz="1500" dirty="0" smtClean="0">
                <a:solidFill>
                  <a:srgbClr val="000000"/>
                </a:solidFill>
                <a:latin typeface="Times New Roman" charset="0"/>
              </a:rPr>
              <a:t>D 67</a:t>
            </a:r>
            <a:r>
              <a:rPr lang="en-GB" sz="1500" dirty="0">
                <a:solidFill>
                  <a:srgbClr val="000000"/>
                </a:solidFill>
                <a:latin typeface="Times New Roman" charset="0"/>
              </a:rPr>
              <a:t>, 036001 (1998).</a:t>
            </a:r>
            <a:r>
              <a:rPr lang="en-GB" sz="1500" dirty="0" smtClean="0">
                <a:solidFill>
                  <a:srgbClr val="000000"/>
                </a:solidFill>
                <a:latin typeface="Times New Roman" charset="0"/>
              </a:rPr>
              <a:t> Err</a:t>
            </a:r>
            <a:r>
              <a:rPr lang="en-GB" sz="1500" dirty="0">
                <a:solidFill>
                  <a:srgbClr val="000000"/>
                </a:solidFill>
                <a:latin typeface="Times New Roman" charset="0"/>
              </a:rPr>
              <a:t>. Ibid. D 59 119901 (1999)]</a:t>
            </a:r>
          </a:p>
        </p:txBody>
      </p:sp>
      <p:sp>
        <p:nvSpPr>
          <p:cNvPr id="40969" name="Text Box 1"/>
          <p:cNvSpPr txBox="1">
            <a:spLocks noChangeArrowheads="1"/>
          </p:cNvSpPr>
          <p:nvPr/>
        </p:nvSpPr>
        <p:spPr bwMode="auto">
          <a:xfrm>
            <a:off x="70975" y="1383912"/>
            <a:ext cx="1522609" cy="376285"/>
          </a:xfrm>
          <a:prstGeom prst="rect">
            <a:avLst/>
          </a:prstGeom>
          <a:noFill/>
          <a:ln w="381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4545" tIns="49163" rIns="94545" bIns="49163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b="1" dirty="0" smtClean="0">
                <a:solidFill>
                  <a:srgbClr val="333399"/>
                </a:solidFill>
              </a:rPr>
              <a:t>FFS</a:t>
            </a:r>
            <a:endParaRPr lang="it-IT" b="1" dirty="0">
              <a:solidFill>
                <a:srgbClr val="333399"/>
              </a:solidFill>
            </a:endParaRPr>
          </a:p>
        </p:txBody>
      </p:sp>
      <p:sp>
        <p:nvSpPr>
          <p:cNvPr id="40974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1" name="Text Box 1"/>
          <p:cNvSpPr txBox="1">
            <a:spLocks noChangeArrowheads="1"/>
          </p:cNvSpPr>
          <p:nvPr/>
        </p:nvSpPr>
        <p:spPr bwMode="auto">
          <a:xfrm>
            <a:off x="60565" y="4015915"/>
            <a:ext cx="1522608" cy="371513"/>
          </a:xfrm>
          <a:prstGeom prst="rect">
            <a:avLst/>
          </a:prstGeom>
          <a:noFill/>
          <a:ln w="381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b="1" dirty="0" err="1" smtClean="0">
                <a:solidFill>
                  <a:srgbClr val="333399"/>
                </a:solidFill>
              </a:rPr>
              <a:t>GPDs-based</a:t>
            </a:r>
            <a:endParaRPr lang="it-IT" b="1" dirty="0">
              <a:solidFill>
                <a:srgbClr val="333399"/>
              </a:solidFill>
            </a:endParaRPr>
          </a:p>
        </p:txBody>
      </p:sp>
      <p:sp>
        <p:nvSpPr>
          <p:cNvPr id="40973" name="Rectangle 14"/>
          <p:cNvSpPr>
            <a:spLocks noChangeArrowheads="1"/>
          </p:cNvSpPr>
          <p:nvPr/>
        </p:nvSpPr>
        <p:spPr bwMode="auto">
          <a:xfrm>
            <a:off x="3145020" y="3901054"/>
            <a:ext cx="5962683" cy="556179"/>
          </a:xfrm>
          <a:prstGeom prst="rect">
            <a:avLst/>
          </a:prstGeom>
          <a:noFill/>
          <a:ln w="9360">
            <a:solidFill>
              <a:srgbClr val="000099"/>
            </a:solidFill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Clr>
                <a:srgbClr val="FF0000"/>
              </a:buClr>
              <a:tabLst>
                <a:tab pos="0" algn="l"/>
                <a:tab pos="960577" algn="l"/>
                <a:tab pos="1921154" algn="l"/>
                <a:tab pos="2881732" algn="l"/>
                <a:tab pos="3842309" algn="l"/>
                <a:tab pos="4802886" algn="l"/>
                <a:tab pos="5763463" algn="l"/>
                <a:tab pos="6724040" algn="l"/>
                <a:tab pos="7684618" algn="l"/>
                <a:tab pos="8645195" algn="l"/>
                <a:tab pos="9605772" algn="l"/>
                <a:tab pos="10566349" algn="l"/>
              </a:tabLst>
            </a:pPr>
            <a:r>
              <a:rPr lang="en-GB" sz="1500" dirty="0" smtClean="0">
                <a:solidFill>
                  <a:srgbClr val="000000"/>
                </a:solidFill>
                <a:latin typeface="Times New Roman" charset="0"/>
              </a:rPr>
              <a:t>Based on: </a:t>
            </a:r>
            <a:r>
              <a:rPr lang="en-GB" sz="1500" dirty="0" smtClean="0">
                <a:solidFill>
                  <a:srgbClr val="FF0000"/>
                </a:solidFill>
                <a:latin typeface="Times New Roman" charset="0"/>
              </a:rPr>
              <a:t>A. Freund and M. McDermott </a:t>
            </a:r>
          </a:p>
          <a:p>
            <a:pPr marL="342900" indent="-342900" algn="ctr">
              <a:buClr>
                <a:srgbClr val="FF0000"/>
              </a:buClr>
              <a:tabLst>
                <a:tab pos="0" algn="l"/>
                <a:tab pos="960577" algn="l"/>
                <a:tab pos="1921154" algn="l"/>
                <a:tab pos="2881732" algn="l"/>
                <a:tab pos="3842309" algn="l"/>
                <a:tab pos="4802886" algn="l"/>
                <a:tab pos="5763463" algn="l"/>
                <a:tab pos="6724040" algn="l"/>
                <a:tab pos="7684618" algn="l"/>
                <a:tab pos="8645195" algn="l"/>
                <a:tab pos="9605772" algn="l"/>
                <a:tab pos="10566349" algn="l"/>
              </a:tabLst>
            </a:pPr>
            <a:r>
              <a:rPr lang="en-GB" sz="1500" dirty="0" smtClean="0">
                <a:latin typeface="Times New Roman" charset="0"/>
              </a:rPr>
              <a:t>All ref. in: </a:t>
            </a:r>
            <a:r>
              <a:rPr lang="en-US" sz="1500" dirty="0" smtClean="0">
                <a:latin typeface="Times New Roman" charset="0"/>
              </a:rPr>
              <a:t>http://</a:t>
            </a:r>
            <a:r>
              <a:rPr lang="en-US" sz="1500" dirty="0" err="1" smtClean="0">
                <a:latin typeface="Times New Roman" charset="0"/>
              </a:rPr>
              <a:t>durpdg.dur.ac.uk/hepdata/dvcs.html</a:t>
            </a:r>
            <a:endParaRPr lang="en-GB" sz="1500" dirty="0" smtClean="0">
              <a:latin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4716" y="4845505"/>
            <a:ext cx="8789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407" indent="-123407"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GPDs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, evolved at NLO by an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indipendent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code which provides tables of CFF</a:t>
            </a:r>
          </a:p>
          <a:p>
            <a:pPr marL="123407" indent="-123407"/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    -  at LO, the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CFFs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are just a convolution of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GPDs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: </a:t>
            </a:r>
          </a:p>
          <a:p>
            <a:pPr marL="580607" lvl="1" indent="-123407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    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593584" y="5536439"/>
          <a:ext cx="5126037" cy="614362"/>
        </p:xfrm>
        <a:graphic>
          <a:graphicData uri="http://schemas.openxmlformats.org/presentationml/2006/ole">
            <p:oleObj spid="_x0000_s21509" name="Equation" r:id="rId4" imgW="3708400" imgH="4445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4716" y="2815586"/>
            <a:ext cx="8789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Old model: written before data came out! </a:t>
            </a:r>
          </a:p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Used by H1 and ZEUS for their DVCS measurements</a:t>
            </a:r>
          </a:p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The ALLM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parametrization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for F</a:t>
            </a:r>
            <a:r>
              <a:rPr lang="en-US" baseline="-25000" dirty="0" smtClean="0">
                <a:solidFill>
                  <a:srgbClr val="0000FF"/>
                </a:solidFill>
                <a:latin typeface="Comic Sans MS"/>
                <a:cs typeface="Comic Sans MS"/>
              </a:rPr>
              <a:t>2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is used    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4641" y="934699"/>
            <a:ext cx="761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The code MILOU contains two different models for DVCS simulation: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38918" y="631651"/>
            <a:ext cx="667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imes New Roman" charset="0"/>
              </a:rPr>
              <a:t>Written by E. Perez, L </a:t>
            </a:r>
            <a:r>
              <a:rPr lang="en-GB" dirty="0" err="1" smtClean="0">
                <a:solidFill>
                  <a:srgbClr val="FF0000"/>
                </a:solidFill>
                <a:latin typeface="Times New Roman" charset="0"/>
              </a:rPr>
              <a:t>Schoeffel</a:t>
            </a:r>
            <a:r>
              <a:rPr lang="en-GB" dirty="0" smtClean="0">
                <a:solidFill>
                  <a:srgbClr val="FF0000"/>
                </a:solidFill>
                <a:latin typeface="Times New Roman" charset="0"/>
              </a:rPr>
              <a:t>, L. </a:t>
            </a:r>
            <a:r>
              <a:rPr lang="en-GB" dirty="0" err="1" smtClean="0">
                <a:solidFill>
                  <a:srgbClr val="FF0000"/>
                </a:solidFill>
                <a:latin typeface="Times New Roman" charset="0"/>
              </a:rPr>
              <a:t>Favart</a:t>
            </a:r>
            <a:r>
              <a:rPr lang="en-GB" dirty="0" smtClean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Times New Roman" charset="0"/>
              </a:rPr>
              <a:t>[arXiv:hep-ph/0411389v1]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13356" y="954097"/>
            <a:ext cx="8750889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provide the real and imaginary parts of Compton form factors (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CFFs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), used to calculate cross sections for DVCS and DVCS-BH interference. </a:t>
            </a:r>
          </a:p>
          <a:p>
            <a:pPr marL="123407" indent="-123407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/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The B slope is allowed to be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costant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or to vary with Q</a:t>
            </a:r>
            <a:r>
              <a:rPr lang="en-US" baseline="30000" dirty="0" smtClean="0">
                <a:solidFill>
                  <a:srgbClr val="0000FF"/>
                </a:solidFill>
                <a:latin typeface="Comic Sans MS"/>
                <a:cs typeface="Comic Sans MS"/>
              </a:rPr>
              <a:t>2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:</a:t>
            </a:r>
            <a:endParaRPr lang="en-US" baseline="30000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marL="123407" indent="-123407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Proton dissociation (</a:t>
            </a:r>
            <a:r>
              <a:rPr lang="en-US" i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ep</a:t>
            </a:r>
            <a:r>
              <a:rPr lang="en-US" i="1" dirty="0" smtClean="0">
                <a:solidFill>
                  <a:srgbClr val="0000FF"/>
                </a:solidFill>
                <a:latin typeface="Comic Sans MS"/>
                <a:cs typeface="Comic Sans MS"/>
              </a:rPr>
              <a:t> → </a:t>
            </a:r>
            <a:r>
              <a:rPr lang="en-US" i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eγY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) can be included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MILOU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graphicFrame>
        <p:nvGraphicFramePr>
          <p:cNvPr id="126978" name="Object 2"/>
          <p:cNvGraphicFramePr>
            <a:graphicFrameLocks noChangeAspect="1"/>
          </p:cNvGraphicFramePr>
          <p:nvPr/>
        </p:nvGraphicFramePr>
        <p:xfrm>
          <a:off x="866156" y="1736168"/>
          <a:ext cx="3230563" cy="596900"/>
        </p:xfrm>
        <a:graphic>
          <a:graphicData uri="http://schemas.openxmlformats.org/presentationml/2006/ole">
            <p:oleObj spid="_x0000_s126978" name="Equation" r:id="rId3" imgW="2336800" imgH="431800" progId="Equation.3">
              <p:embed/>
            </p:oleObj>
          </a:graphicData>
        </a:graphic>
      </p:graphicFrame>
      <p:graphicFrame>
        <p:nvGraphicFramePr>
          <p:cNvPr id="126979" name="Object 3"/>
          <p:cNvGraphicFramePr>
            <a:graphicFrameLocks noChangeAspect="1"/>
          </p:cNvGraphicFramePr>
          <p:nvPr/>
        </p:nvGraphicFramePr>
        <p:xfrm>
          <a:off x="5381625" y="1736168"/>
          <a:ext cx="1017588" cy="246062"/>
        </p:xfrm>
        <a:graphic>
          <a:graphicData uri="http://schemas.openxmlformats.org/presentationml/2006/ole">
            <p:oleObj spid="_x0000_s126979" name="Equation" r:id="rId4" imgW="736600" imgH="177800" progId="Equation.3">
              <p:embed/>
            </p:oleObj>
          </a:graphicData>
        </a:graphic>
      </p:graphicFrame>
      <p:graphicFrame>
        <p:nvGraphicFramePr>
          <p:cNvPr id="126980" name="Object 4"/>
          <p:cNvGraphicFramePr>
            <a:graphicFrameLocks noChangeAspect="1"/>
          </p:cNvGraphicFramePr>
          <p:nvPr/>
        </p:nvGraphicFramePr>
        <p:xfrm>
          <a:off x="5349875" y="2093913"/>
          <a:ext cx="1108075" cy="246062"/>
        </p:xfrm>
        <a:graphic>
          <a:graphicData uri="http://schemas.openxmlformats.org/presentationml/2006/ole">
            <p:oleObj spid="_x0000_s126980" name="Equation" r:id="rId5" imgW="800100" imgH="177800" progId="Equation.3">
              <p:embed/>
            </p:oleObj>
          </a:graphicData>
        </a:graphic>
      </p:graphicFrame>
      <p:graphicFrame>
        <p:nvGraphicFramePr>
          <p:cNvPr id="126981" name="Object 5"/>
          <p:cNvGraphicFramePr>
            <a:graphicFrameLocks noChangeAspect="1"/>
          </p:cNvGraphicFramePr>
          <p:nvPr/>
        </p:nvGraphicFramePr>
        <p:xfrm>
          <a:off x="7190758" y="1806018"/>
          <a:ext cx="984250" cy="527050"/>
        </p:xfrm>
        <a:graphic>
          <a:graphicData uri="http://schemas.openxmlformats.org/presentationml/2006/ole">
            <p:oleObj spid="_x0000_s126981" name="Equation" r:id="rId6" imgW="711200" imgH="381000" progId="Equation.3">
              <p:embed/>
            </p:oleObj>
          </a:graphicData>
        </a:graphic>
      </p:graphicFrame>
      <p:graphicFrame>
        <p:nvGraphicFramePr>
          <p:cNvPr id="126982" name="Object 6"/>
          <p:cNvGraphicFramePr>
            <a:graphicFrameLocks noChangeAspect="1"/>
          </p:cNvGraphicFramePr>
          <p:nvPr/>
        </p:nvGraphicFramePr>
        <p:xfrm>
          <a:off x="869000" y="2620179"/>
          <a:ext cx="5916613" cy="2019300"/>
        </p:xfrm>
        <a:graphic>
          <a:graphicData uri="http://schemas.openxmlformats.org/presentationml/2006/ole">
            <p:oleObj spid="_x0000_s126982" name="Equation" r:id="rId7" imgW="4279900" imgH="1460500" progId="Equation.3">
              <p:embed/>
            </p:oleObj>
          </a:graphicData>
        </a:graphic>
      </p:graphicFrame>
      <p:graphicFrame>
        <p:nvGraphicFramePr>
          <p:cNvPr id="126983" name="Object 7"/>
          <p:cNvGraphicFramePr>
            <a:graphicFrameLocks noChangeAspect="1"/>
          </p:cNvGraphicFramePr>
          <p:nvPr/>
        </p:nvGraphicFramePr>
        <p:xfrm>
          <a:off x="869000" y="5226050"/>
          <a:ext cx="3973512" cy="403225"/>
        </p:xfrm>
        <a:graphic>
          <a:graphicData uri="http://schemas.openxmlformats.org/presentationml/2006/ole">
            <p:oleObj spid="_x0000_s126983" name="Equation" r:id="rId8" imgW="2870200" imgH="292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073" y="444899"/>
            <a:ext cx="37797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1.5 &lt; Q</a:t>
            </a:r>
            <a:r>
              <a:rPr lang="en-US" baseline="30000" dirty="0" smtClean="0"/>
              <a:t>2</a:t>
            </a:r>
            <a:r>
              <a:rPr lang="en-US" dirty="0" smtClean="0"/>
              <a:t> &lt; 100 GeV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10</a:t>
            </a:r>
            <a:r>
              <a:rPr lang="en-US" baseline="30000" dirty="0" smtClean="0"/>
              <a:t>-4</a:t>
            </a:r>
            <a:r>
              <a:rPr lang="en-US" dirty="0" smtClean="0"/>
              <a:t> &lt; </a:t>
            </a:r>
            <a:r>
              <a:rPr lang="en-US" dirty="0" err="1" smtClean="0"/>
              <a:t>x</a:t>
            </a:r>
            <a:r>
              <a:rPr lang="en-US" dirty="0" smtClean="0"/>
              <a:t> &lt; 0.1</a:t>
            </a:r>
          </a:p>
          <a:p>
            <a:pPr>
              <a:buFont typeface="Arial"/>
              <a:buChar char="•"/>
            </a:pPr>
            <a:r>
              <a:rPr lang="en-US" dirty="0" smtClean="0"/>
              <a:t> 0.01 &lt; </a:t>
            </a:r>
            <a:r>
              <a:rPr lang="en-US" dirty="0" err="1" smtClean="0"/>
              <a:t>y</a:t>
            </a:r>
            <a:r>
              <a:rPr lang="en-US" dirty="0" smtClean="0"/>
              <a:t> &lt; 0.85</a:t>
            </a:r>
          </a:p>
          <a:p>
            <a:pPr>
              <a:buFont typeface="Arial"/>
              <a:buChar char="•"/>
            </a:pPr>
            <a:r>
              <a:rPr lang="en-US" dirty="0" smtClean="0"/>
              <a:t> 0 &lt; |</a:t>
            </a:r>
            <a:r>
              <a:rPr lang="en-US" dirty="0" err="1" smtClean="0"/>
              <a:t>t</a:t>
            </a:r>
            <a:r>
              <a:rPr lang="en-US" dirty="0" smtClean="0"/>
              <a:t>| &lt; 1.5 GeV</a:t>
            </a:r>
            <a:r>
              <a:rPr lang="en-US" baseline="30000" dirty="0" smtClean="0"/>
              <a:t>2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Radiative</a:t>
            </a:r>
            <a:r>
              <a:rPr lang="en-US" dirty="0" smtClean="0">
                <a:solidFill>
                  <a:srgbClr val="FF0000"/>
                </a:solidFill>
              </a:rPr>
              <a:t> corrections: OFF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smtClean="0"/>
              <a:t> slope: B = 5.00 (</a:t>
            </a:r>
            <a:r>
              <a:rPr lang="en-US" dirty="0" err="1" smtClean="0"/>
              <a:t>costant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GPDs</a:t>
            </a:r>
            <a:r>
              <a:rPr lang="en-US" dirty="0" smtClean="0"/>
              <a:t> evolved at NLO</a:t>
            </a:r>
          </a:p>
          <a:p>
            <a:pPr>
              <a:buFont typeface="Arial"/>
              <a:buChar char="•"/>
            </a:pPr>
            <a:r>
              <a:rPr lang="en-US" dirty="0" smtClean="0"/>
              <a:t> ALLM </a:t>
            </a:r>
            <a:r>
              <a:rPr lang="en-US" dirty="0" err="1" smtClean="0"/>
              <a:t>param</a:t>
            </a:r>
            <a:r>
              <a:rPr lang="en-US" dirty="0" smtClean="0"/>
              <a:t>. used for F</a:t>
            </a:r>
            <a:r>
              <a:rPr lang="en-US" baseline="-25000" dirty="0" smtClean="0"/>
              <a:t>2</a:t>
            </a:r>
            <a:r>
              <a:rPr lang="en-US" dirty="0" smtClean="0"/>
              <a:t> (FFS model)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96112" y="938732"/>
            <a:ext cx="3463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 X 325: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E_el</a:t>
            </a:r>
            <a:r>
              <a:rPr lang="en-US" dirty="0" smtClean="0"/>
              <a:t> = 10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0.186 </a:t>
            </a:r>
            <a:r>
              <a:rPr lang="en-US" dirty="0" err="1" smtClean="0"/>
              <a:t>nb</a:t>
            </a:r>
            <a:r>
              <a:rPr lang="en-US" dirty="0" smtClean="0"/>
              <a:t> (FFS_ALLM)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0.376 </a:t>
            </a:r>
            <a:r>
              <a:rPr lang="en-US" dirty="0" err="1" smtClean="0"/>
              <a:t>nb</a:t>
            </a:r>
            <a:r>
              <a:rPr lang="en-US" dirty="0" smtClean="0"/>
              <a:t> (</a:t>
            </a:r>
            <a:r>
              <a:rPr lang="en-US" dirty="0" err="1" smtClean="0"/>
              <a:t>GPDs</a:t>
            </a:r>
            <a:r>
              <a:rPr lang="en-US" dirty="0" smtClean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96112" y="2166844"/>
            <a:ext cx="3346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 X 250: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E_el</a:t>
            </a:r>
            <a:r>
              <a:rPr lang="en-US" dirty="0" smtClean="0"/>
              <a:t> = 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0.16 </a:t>
            </a:r>
            <a:r>
              <a:rPr lang="en-US" dirty="0" err="1" smtClean="0"/>
              <a:t>nb</a:t>
            </a:r>
            <a:r>
              <a:rPr lang="en-US" dirty="0" smtClean="0"/>
              <a:t> (FFS_ALLM)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0.32 </a:t>
            </a:r>
            <a:r>
              <a:rPr lang="en-US" dirty="0" err="1" smtClean="0"/>
              <a:t>nb</a:t>
            </a:r>
            <a:r>
              <a:rPr lang="en-US" dirty="0" smtClean="0"/>
              <a:t> (</a:t>
            </a:r>
            <a:r>
              <a:rPr lang="en-US" dirty="0" err="1" smtClean="0"/>
              <a:t>GPDs</a:t>
            </a:r>
            <a:r>
              <a:rPr lang="en-US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6112" y="3394439"/>
            <a:ext cx="37031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 X 100: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E_el</a:t>
            </a:r>
            <a:r>
              <a:rPr lang="en-US" dirty="0" smtClean="0"/>
              <a:t> = 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8.1*10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dirty="0" err="1" smtClean="0"/>
              <a:t>nb</a:t>
            </a:r>
            <a:r>
              <a:rPr lang="en-US" dirty="0" smtClean="0"/>
              <a:t> (FFS_ALLM)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0.16 </a:t>
            </a:r>
            <a:r>
              <a:rPr lang="en-US" dirty="0" err="1" smtClean="0"/>
              <a:t>nb</a:t>
            </a:r>
            <a:r>
              <a:rPr lang="en-US" dirty="0" smtClean="0"/>
              <a:t> (</a:t>
            </a:r>
            <a:r>
              <a:rPr lang="en-US" dirty="0" err="1" smtClean="0"/>
              <a:t>GPDs</a:t>
            </a:r>
            <a:r>
              <a:rPr lang="en-US" dirty="0" smtClean="0"/>
              <a:t>)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96112" y="4595754"/>
            <a:ext cx="37031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 X 50: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E_el</a:t>
            </a:r>
            <a:r>
              <a:rPr lang="en-US" dirty="0" smtClean="0"/>
              <a:t> = 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8.1*10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dirty="0" err="1" smtClean="0"/>
              <a:t>nb</a:t>
            </a:r>
            <a:r>
              <a:rPr lang="en-US" dirty="0" smtClean="0"/>
              <a:t> (FFS_ALLM)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s(</a:t>
            </a:r>
            <a:r>
              <a:rPr lang="en-US" dirty="0" err="1" smtClean="0"/>
              <a:t>ep</a:t>
            </a:r>
            <a:r>
              <a:rPr lang="en-US" dirty="0" smtClean="0"/>
              <a:t> -&gt;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err="1" smtClean="0"/>
              <a:t>p</a:t>
            </a:r>
            <a:r>
              <a:rPr lang="en-US" dirty="0" smtClean="0"/>
              <a:t>)= 0.16 </a:t>
            </a:r>
            <a:r>
              <a:rPr lang="en-US" dirty="0" err="1" smtClean="0"/>
              <a:t>nb</a:t>
            </a:r>
            <a:r>
              <a:rPr lang="en-US" dirty="0" smtClean="0"/>
              <a:t> (</a:t>
            </a:r>
            <a:r>
              <a:rPr lang="en-US" dirty="0" err="1" smtClean="0"/>
              <a:t>GPDs</a:t>
            </a:r>
            <a:r>
              <a:rPr lang="en-US" dirty="0" smtClean="0"/>
              <a:t>)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Phase space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pic>
        <p:nvPicPr>
          <p:cNvPr id="15" name="Picture 14" descr="120px-Ep-lum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4" y="3549250"/>
            <a:ext cx="4468071" cy="23346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35367" y="580319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eRHIC</a:t>
            </a:r>
            <a:r>
              <a:rPr lang="en-US" b="1" dirty="0" smtClean="0">
                <a:solidFill>
                  <a:srgbClr val="0000FF"/>
                </a:solidFill>
              </a:rPr>
              <a:t> Luminosity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26" y="2951669"/>
            <a:ext cx="4152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100 </a:t>
            </a:r>
            <a:r>
              <a:rPr lang="en-US" sz="2000" b="1" dirty="0" err="1" smtClean="0">
                <a:solidFill>
                  <a:srgbClr val="FF0000"/>
                </a:solidFill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</a:rPr>
              <a:t> event </a:t>
            </a:r>
            <a:r>
              <a:rPr lang="en-US" sz="2000" dirty="0" smtClean="0">
                <a:solidFill>
                  <a:srgbClr val="000090"/>
                </a:solidFill>
              </a:rPr>
              <a:t>generated for each </a:t>
            </a:r>
            <a:r>
              <a:rPr lang="en-US" sz="2000" dirty="0" err="1" smtClean="0">
                <a:solidFill>
                  <a:srgbClr val="000090"/>
                </a:solidFill>
              </a:rPr>
              <a:t>config</a:t>
            </a:r>
            <a:r>
              <a:rPr lang="en-US" sz="2000" dirty="0" smtClean="0">
                <a:solidFill>
                  <a:srgbClr val="00009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 descr="30x325_dvcs_ffsallm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25004" y="714436"/>
            <a:ext cx="4536567" cy="4536567"/>
          </a:xfrm>
          <a:prstGeom prst="rect">
            <a:avLst/>
          </a:prstGeom>
        </p:spPr>
      </p:pic>
      <p:sp>
        <p:nvSpPr>
          <p:cNvPr id="9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q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endParaRPr lang="en-GB" sz="2800" b="1" baseline="-25000" dirty="0">
              <a:solidFill>
                <a:srgbClr val="CC0000"/>
              </a:solidFill>
              <a:latin typeface="Symbol" charset="2"/>
              <a:ea typeface="DejaVu Sans" charset="0"/>
              <a:cs typeface="Symbol" charset="2"/>
            </a:endParaRPr>
          </a:p>
        </p:txBody>
      </p:sp>
      <p:pic>
        <p:nvPicPr>
          <p:cNvPr id="11" name="Picture 10" descr="30x325_dvcs_gpd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54136" y="714436"/>
            <a:ext cx="4536567" cy="45365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04508" y="749443"/>
            <a:ext cx="99381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 X 325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 descr="30x325_dvcs_gpd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389274" y="2351444"/>
            <a:ext cx="3240405" cy="1617345"/>
          </a:xfrm>
          <a:prstGeom prst="rect">
            <a:avLst/>
          </a:prstGeom>
        </p:spPr>
      </p:pic>
      <p:pic>
        <p:nvPicPr>
          <p:cNvPr id="14" name="Picture 13" descr="30x325_dvcs_ffsallm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811997" y="2351444"/>
            <a:ext cx="3240405" cy="1617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q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endParaRPr lang="en-GB" sz="2800" b="1" baseline="-25000" dirty="0">
              <a:solidFill>
                <a:srgbClr val="CC0000"/>
              </a:solidFill>
              <a:latin typeface="Symbol" charset="2"/>
              <a:ea typeface="DejaVu Sans" charset="0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4508" y="749443"/>
            <a:ext cx="99381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 X 250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 descr="20x250_dvcs_ffsallm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236" y="714436"/>
            <a:ext cx="4536567" cy="4536567"/>
          </a:xfrm>
          <a:prstGeom prst="rect">
            <a:avLst/>
          </a:prstGeom>
        </p:spPr>
      </p:pic>
      <p:pic>
        <p:nvPicPr>
          <p:cNvPr id="13" name="Picture 12" descr="20x250_dvcs_gpd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30113" y="714436"/>
            <a:ext cx="4536567" cy="4536567"/>
          </a:xfrm>
          <a:prstGeom prst="rect">
            <a:avLst/>
          </a:prstGeom>
        </p:spPr>
      </p:pic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15" descr="20x250_dvcs_gpd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471555" y="2346387"/>
            <a:ext cx="3240405" cy="1617345"/>
          </a:xfrm>
          <a:prstGeom prst="rect">
            <a:avLst/>
          </a:prstGeom>
        </p:spPr>
      </p:pic>
      <p:pic>
        <p:nvPicPr>
          <p:cNvPr id="17" name="Picture 16" descr="20x250_dvcs_ffsallm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846283" y="2346387"/>
            <a:ext cx="3240405" cy="1617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18310" y="184994"/>
            <a:ext cx="8152825" cy="609490"/>
          </a:xfr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</p:spPr>
        <p:txBody>
          <a:bodyPr lIns="96058" tIns="233337" rIns="96058" bIns="48029">
            <a:normAutofit fontScale="90000"/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err="1">
                <a:solidFill>
                  <a:srgbClr val="FF0000"/>
                </a:solidFill>
              </a:rPr>
              <a:t>Planing</a:t>
            </a:r>
            <a:r>
              <a:rPr lang="en-GB" sz="2900" b="1" dirty="0">
                <a:solidFill>
                  <a:srgbClr val="FF0000"/>
                </a:solidFill>
              </a:rPr>
              <a:t> of the talk</a:t>
            </a:r>
          </a:p>
        </p:txBody>
      </p:sp>
      <p:sp>
        <p:nvSpPr>
          <p:cNvPr id="20485" name="Line 2"/>
          <p:cNvSpPr>
            <a:spLocks noChangeShapeType="1"/>
          </p:cNvSpPr>
          <p:nvPr/>
        </p:nvSpPr>
        <p:spPr bwMode="auto">
          <a:xfrm>
            <a:off x="304073" y="6172531"/>
            <a:ext cx="8532495" cy="165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Text Box 3"/>
          <p:cNvSpPr txBox="1">
            <a:spLocks noChangeArrowheads="1"/>
          </p:cNvSpPr>
          <p:nvPr/>
        </p:nvSpPr>
        <p:spPr bwMode="auto">
          <a:xfrm>
            <a:off x="572865" y="532362"/>
            <a:ext cx="7430444" cy="54121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4545" tIns="69585" rIns="94545" bIns="47273">
            <a:prstTxWarp prst="textNoShape">
              <a:avLst/>
            </a:prstTxWarp>
          </a:bodyPr>
          <a:lstStyle/>
          <a:p>
            <a:pPr marL="938898" indent="-938898">
              <a:lnSpc>
                <a:spcPts val="4806"/>
              </a:lnSpc>
              <a:buClr>
                <a:srgbClr val="FF0000"/>
              </a:buClr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endParaRPr lang="en-GB" sz="2100" b="1" dirty="0" smtClean="0">
              <a:solidFill>
                <a:srgbClr val="0000FF"/>
              </a:solidFill>
              <a:latin typeface="Comic Sans MS" charset="0"/>
              <a:ea typeface="DejaVu Sans" charset="0"/>
              <a:cs typeface="DejaVu Sans" charset="0"/>
            </a:endParaRPr>
          </a:p>
          <a:p>
            <a:pPr marL="938898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The </a:t>
            </a:r>
            <a:r>
              <a:rPr lang="en-GB" sz="2100" b="1" dirty="0" err="1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eRHIC</a:t>
            </a: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 accelerator and an EIC detector compared to HERA</a:t>
            </a:r>
          </a:p>
          <a:p>
            <a:pPr marL="938898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Strategy of a DVCS measurement </a:t>
            </a:r>
          </a:p>
          <a:p>
            <a:pPr marL="1719367" lvl="1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Hera results</a:t>
            </a:r>
            <a:endParaRPr lang="en-GB" sz="2100" b="1" dirty="0" smtClean="0">
              <a:solidFill>
                <a:srgbClr val="0000FF"/>
              </a:solidFill>
              <a:latin typeface="Comic Sans MS" charset="0"/>
              <a:ea typeface="DejaVu Sans" charset="0"/>
              <a:cs typeface="DejaVu Sans" charset="0"/>
            </a:endParaRPr>
          </a:p>
          <a:p>
            <a:pPr marL="1719367" lvl="1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Extension to EIC</a:t>
            </a:r>
          </a:p>
          <a:p>
            <a:pPr marL="938898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DVCS simulation for an EIC  </a:t>
            </a:r>
          </a:p>
          <a:p>
            <a:pPr marL="938898" indent="-938898">
              <a:lnSpc>
                <a:spcPts val="4806"/>
              </a:lnSpc>
              <a:buClr>
                <a:srgbClr val="FF0000"/>
              </a:buClr>
              <a:buFont typeface="Wingdings" charset="2"/>
              <a:buChar char=""/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r>
              <a:rPr lang="en-GB" sz="2100" b="1" dirty="0" smtClean="0">
                <a:solidFill>
                  <a:srgbClr val="0000FF"/>
                </a:solidFill>
                <a:latin typeface="Comic Sans MS" charset="0"/>
                <a:ea typeface="DejaVu Sans" charset="0"/>
                <a:cs typeface="DejaVu Sans" charset="0"/>
              </a:rPr>
              <a:t>Summary</a:t>
            </a:r>
          </a:p>
          <a:p>
            <a:pPr marL="938898" indent="-938898">
              <a:lnSpc>
                <a:spcPct val="116000"/>
              </a:lnSpc>
              <a:tabLst>
                <a:tab pos="940565" algn="l"/>
                <a:tab pos="1410848" algn="l"/>
                <a:tab pos="1882799" algn="l"/>
                <a:tab pos="2354748" algn="l"/>
                <a:tab pos="2826699" algn="l"/>
                <a:tab pos="3298649" algn="l"/>
                <a:tab pos="3770600" algn="l"/>
                <a:tab pos="4242549" algn="l"/>
                <a:tab pos="4714500" algn="l"/>
                <a:tab pos="5186450" algn="l"/>
                <a:tab pos="5658401" algn="l"/>
                <a:tab pos="6130350" algn="l"/>
                <a:tab pos="6602301" algn="l"/>
                <a:tab pos="7074251" algn="l"/>
                <a:tab pos="7546202" algn="l"/>
                <a:tab pos="8018151" algn="l"/>
                <a:tab pos="8490102" algn="l"/>
                <a:tab pos="8962052" algn="l"/>
                <a:tab pos="9434003" algn="l"/>
                <a:tab pos="9905952" algn="l"/>
                <a:tab pos="10377903" algn="l"/>
              </a:tabLst>
            </a:pPr>
            <a:endParaRPr lang="en-GB" sz="2100" b="1" dirty="0">
              <a:solidFill>
                <a:srgbClr val="0000FF"/>
              </a:solidFill>
              <a:latin typeface="Comic Sans MS" charset="0"/>
              <a:ea typeface="DejaVu Sans" charset="0"/>
              <a:cs typeface="DejaVu Sans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409DABE-F856-4D4B-BA58-DB075FB76A2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q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endParaRPr lang="en-GB" sz="2800" b="1" baseline="-25000" dirty="0">
              <a:solidFill>
                <a:srgbClr val="CC0000"/>
              </a:solidFill>
              <a:latin typeface="Symbol" charset="2"/>
              <a:ea typeface="DejaVu Sans" charset="0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4508" y="749443"/>
            <a:ext cx="99381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 X 100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13" descr="10x100_dvcs_ffsallm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30779" y="714436"/>
            <a:ext cx="4536567" cy="4536567"/>
          </a:xfrm>
          <a:prstGeom prst="rect">
            <a:avLst/>
          </a:prstGeom>
        </p:spPr>
      </p:pic>
      <p:pic>
        <p:nvPicPr>
          <p:cNvPr id="17" name="Picture 16" descr="10x100_dvcs_gpd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85168" y="714436"/>
            <a:ext cx="4536567" cy="4536567"/>
          </a:xfrm>
          <a:prstGeom prst="rect">
            <a:avLst/>
          </a:prstGeom>
        </p:spPr>
      </p:pic>
      <p:pic>
        <p:nvPicPr>
          <p:cNvPr id="18" name="Picture 17" descr="20x250_dvcs_gpd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415253" y="2346387"/>
            <a:ext cx="3240405" cy="1617345"/>
          </a:xfrm>
          <a:prstGeom prst="rect">
            <a:avLst/>
          </a:prstGeom>
        </p:spPr>
      </p:pic>
      <p:pic>
        <p:nvPicPr>
          <p:cNvPr id="19" name="Picture 18" descr="20x250_dvcs_ffsallm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801321" y="2346387"/>
            <a:ext cx="3240405" cy="1617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q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</a:t>
            </a:r>
            <a:r>
              <a:rPr lang="en-GB" sz="2800" b="1" baseline="-25000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endParaRPr lang="en-GB" sz="2800" b="1" baseline="-25000" dirty="0">
              <a:solidFill>
                <a:srgbClr val="CC0000"/>
              </a:solidFill>
              <a:latin typeface="Symbol" charset="2"/>
              <a:ea typeface="DejaVu Sans" charset="0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4508" y="749443"/>
            <a:ext cx="759831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 X 50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 descr="5x50_dvcs_ffsallm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14436"/>
            <a:ext cx="4536567" cy="4536567"/>
          </a:xfrm>
          <a:prstGeom prst="rect">
            <a:avLst/>
          </a:prstGeom>
        </p:spPr>
      </p:pic>
      <p:pic>
        <p:nvPicPr>
          <p:cNvPr id="14" name="Picture 13" descr="5x50_dvcs_gpd_thetag_vs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618773" y="714436"/>
            <a:ext cx="4536567" cy="4536567"/>
          </a:xfrm>
          <a:prstGeom prst="rect">
            <a:avLst/>
          </a:prstGeom>
        </p:spPr>
      </p:pic>
      <p:pic>
        <p:nvPicPr>
          <p:cNvPr id="15" name="Picture 14" descr="20x250_dvcs_gpd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460414" y="2346387"/>
            <a:ext cx="3240405" cy="1617345"/>
          </a:xfrm>
          <a:prstGeom prst="rect">
            <a:avLst/>
          </a:prstGeom>
        </p:spPr>
      </p:pic>
      <p:pic>
        <p:nvPicPr>
          <p:cNvPr id="16" name="Picture 15" descr="20x250_dvcs_ffsallm_energi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846283" y="2346387"/>
            <a:ext cx="3240405" cy="1617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 descr="30x325_dvcs_ffsallm_txse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680" y="595630"/>
            <a:ext cx="5760720" cy="5760720"/>
          </a:xfrm>
          <a:prstGeom prst="rect">
            <a:avLst/>
          </a:prstGeom>
        </p:spPr>
      </p:pic>
      <p:sp>
        <p:nvSpPr>
          <p:cNvPr id="9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t-xsec</a:t>
            </a: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 (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ep</a:t>
            </a: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 -&gt; </a:t>
            </a:r>
            <a:r>
              <a:rPr lang="en-GB" sz="2800" b="1" dirty="0" err="1" smtClean="0">
                <a:solidFill>
                  <a:srgbClr val="CC0000"/>
                </a:solidFill>
                <a:latin typeface="Symbol" charset="2"/>
                <a:ea typeface="DejaVu Sans" charset="0"/>
                <a:cs typeface="Symbol" charset="2"/>
              </a:rPr>
              <a:t>g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p</a:t>
            </a: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)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3296" y="749443"/>
            <a:ext cx="148377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FFS - 30 X 325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1533" y="1285321"/>
            <a:ext cx="3556000" cy="19380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052705" y="2949242"/>
            <a:ext cx="1339560" cy="3130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7840" tIns="63360" rIns="8784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400" b="1" i="1" dirty="0" smtClean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by roman pots!</a:t>
            </a:r>
            <a:endParaRPr lang="en-GB" sz="1400" b="1" i="1" baseline="30000" dirty="0">
              <a:solidFill>
                <a:srgbClr val="FF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grpSp>
        <p:nvGrpSpPr>
          <p:cNvPr id="16" name="Group 11"/>
          <p:cNvGrpSpPr>
            <a:grpSpLocks noChangeAspect="1"/>
          </p:cNvGrpSpPr>
          <p:nvPr/>
        </p:nvGrpSpPr>
        <p:grpSpPr bwMode="auto">
          <a:xfrm>
            <a:off x="5583372" y="3494644"/>
            <a:ext cx="3507073" cy="1783046"/>
            <a:chOff x="2850" y="2063"/>
            <a:chExt cx="2456" cy="1270"/>
          </a:xfrm>
        </p:grpSpPr>
        <p:pic>
          <p:nvPicPr>
            <p:cNvPr id="18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50" y="2063"/>
              <a:ext cx="2456" cy="12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4966" y="2381"/>
              <a:ext cx="227" cy="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5997811" y="2639396"/>
            <a:ext cx="493116" cy="12657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721241" y="4964738"/>
            <a:ext cx="3265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Lucida Calligraphy"/>
                <a:cs typeface="Lucida Calligraphy"/>
              </a:rPr>
              <a:t>L </a:t>
            </a:r>
            <a:r>
              <a:rPr lang="en-US" dirty="0" smtClean="0"/>
              <a:t>= 0.54 fb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EIC </a:t>
            </a:r>
            <a:r>
              <a:rPr lang="en-US" dirty="0" err="1" smtClean="0"/>
              <a:t>lumi</a:t>
            </a:r>
            <a:r>
              <a:rPr lang="en-US" dirty="0" smtClean="0"/>
              <a:t>: 4 fb</a:t>
            </a:r>
            <a:r>
              <a:rPr lang="en-US" baseline="30000" dirty="0" smtClean="0"/>
              <a:t>-1</a:t>
            </a:r>
            <a:r>
              <a:rPr lang="en-US" dirty="0" smtClean="0"/>
              <a:t>/month @ 30x325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57425" y="5238123"/>
            <a:ext cx="3340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Precision enormously improved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Roman pots acceptance not yet included in the </a:t>
            </a:r>
            <a:r>
              <a:rPr lang="en-US" dirty="0" err="1" smtClean="0"/>
              <a:t>simolation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047505" y="3638091"/>
            <a:ext cx="2159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1.5 &lt; Q</a:t>
            </a:r>
            <a:r>
              <a:rPr lang="en-US" baseline="30000" dirty="0" smtClean="0"/>
              <a:t>2</a:t>
            </a:r>
            <a:r>
              <a:rPr lang="en-US" dirty="0" smtClean="0"/>
              <a:t> &lt; 100 GeV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10</a:t>
            </a:r>
            <a:r>
              <a:rPr lang="en-US" baseline="30000" dirty="0" smtClean="0"/>
              <a:t>-4</a:t>
            </a:r>
            <a:r>
              <a:rPr lang="en-US" dirty="0" smtClean="0"/>
              <a:t> &lt; </a:t>
            </a:r>
            <a:r>
              <a:rPr lang="en-US" dirty="0" err="1" smtClean="0"/>
              <a:t>x</a:t>
            </a:r>
            <a:r>
              <a:rPr lang="en-US" dirty="0" smtClean="0"/>
              <a:t> &lt; 0.1</a:t>
            </a:r>
          </a:p>
          <a:p>
            <a:pPr>
              <a:buFont typeface="Arial"/>
              <a:buChar char="•"/>
            </a:pPr>
            <a:r>
              <a:rPr lang="en-US" dirty="0" smtClean="0"/>
              <a:t> 0.01 &lt; </a:t>
            </a:r>
            <a:r>
              <a:rPr lang="en-US" dirty="0" err="1" smtClean="0"/>
              <a:t>y</a:t>
            </a:r>
            <a:r>
              <a:rPr lang="en-US" dirty="0" smtClean="0"/>
              <a:t> &lt; 0.8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 descr="30x325_dvcs_gpd_txse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7920" y="415360"/>
            <a:ext cx="5760720" cy="5760720"/>
          </a:xfrm>
          <a:prstGeom prst="rect">
            <a:avLst/>
          </a:prstGeom>
        </p:spPr>
      </p:pic>
      <p:sp>
        <p:nvSpPr>
          <p:cNvPr id="7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t-xsec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3456" y="934109"/>
            <a:ext cx="219667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GPDs</a:t>
            </a:r>
            <a:r>
              <a:rPr lang="en-US" dirty="0" smtClean="0">
                <a:solidFill>
                  <a:srgbClr val="FF0000"/>
                </a:solidFill>
              </a:rPr>
              <a:t> conv. - 30 X 325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7234" y="1795204"/>
            <a:ext cx="2159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1.5 &lt; Q</a:t>
            </a:r>
            <a:r>
              <a:rPr lang="en-US" baseline="30000" dirty="0" smtClean="0"/>
              <a:t>2</a:t>
            </a:r>
            <a:r>
              <a:rPr lang="en-US" dirty="0" smtClean="0"/>
              <a:t> &lt; 100 GeV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10</a:t>
            </a:r>
            <a:r>
              <a:rPr lang="en-US" baseline="30000" dirty="0" smtClean="0"/>
              <a:t>-4</a:t>
            </a:r>
            <a:r>
              <a:rPr lang="en-US" dirty="0" smtClean="0"/>
              <a:t> &lt; </a:t>
            </a:r>
            <a:r>
              <a:rPr lang="en-US" dirty="0" err="1" smtClean="0"/>
              <a:t>x</a:t>
            </a:r>
            <a:r>
              <a:rPr lang="en-US" dirty="0" smtClean="0"/>
              <a:t> &lt; 0.1</a:t>
            </a:r>
          </a:p>
          <a:p>
            <a:pPr>
              <a:buFont typeface="Arial"/>
              <a:buChar char="•"/>
            </a:pPr>
            <a:r>
              <a:rPr lang="en-US" dirty="0" smtClean="0"/>
              <a:t> 0.01 &lt; </a:t>
            </a:r>
            <a:r>
              <a:rPr lang="en-US" dirty="0" err="1" smtClean="0"/>
              <a:t>y</a:t>
            </a:r>
            <a:r>
              <a:rPr lang="en-US" dirty="0" smtClean="0"/>
              <a:t> &lt; 0.8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7698" y="3393864"/>
            <a:ext cx="308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Systematics</a:t>
            </a: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 will dominate!!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20x250_dvcs_gpd_txse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002" y="1054622"/>
            <a:ext cx="3240405" cy="3240405"/>
          </a:xfrm>
          <a:prstGeom prst="rect">
            <a:avLst/>
          </a:prstGeom>
        </p:spPr>
      </p:pic>
      <p:pic>
        <p:nvPicPr>
          <p:cNvPr id="8" name="Picture 7" descr="10x100_dvcs_gpd_txse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11267" y="1054622"/>
            <a:ext cx="3240405" cy="3240405"/>
          </a:xfrm>
          <a:prstGeom prst="rect">
            <a:avLst/>
          </a:prstGeom>
        </p:spPr>
      </p:pic>
      <p:pic>
        <p:nvPicPr>
          <p:cNvPr id="9" name="Picture 8" descr="5x50_dvcs_gpd_txse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19800" y="1054622"/>
            <a:ext cx="3240405" cy="32404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76793" y="3379387"/>
            <a:ext cx="81400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20 X 250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9532" y="3379387"/>
            <a:ext cx="81400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 X 100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53293" y="3379387"/>
            <a:ext cx="63350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 X 50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t-xsec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607" y="4347875"/>
            <a:ext cx="6250405" cy="1754314"/>
          </a:xfrm>
          <a:prstGeom prst="rect">
            <a:avLst/>
          </a:prstGeom>
          <a:noFill/>
        </p:spPr>
        <p:txBody>
          <a:bodyPr wrap="none" lIns="91428" tIns="45714" rIns="91428" bIns="45714">
            <a:spAutoFit/>
          </a:bodyPr>
          <a:lstStyle/>
          <a:p>
            <a:pPr>
              <a:lnSpc>
                <a:spcPct val="100000"/>
              </a:lnSpc>
              <a:buClr>
                <a:srgbClr val="0000FF"/>
              </a:buClr>
              <a:buFont typeface="Wingdings" charset="2"/>
              <a:buChar char="²"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dominated by gluon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contributions</a:t>
            </a:r>
          </a:p>
          <a:p>
            <a:pPr>
              <a:lnSpc>
                <a:spcPct val="100000"/>
              </a:lnSpc>
              <a:buClr>
                <a:srgbClr val="0000FF"/>
              </a:buClr>
              <a:buFont typeface="Wingdings" charset="2"/>
              <a:buChar char="²"/>
              <a:defRPr/>
            </a:pPr>
            <a:r>
              <a:rPr lang="en-US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EIC will provide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sufficient luminosity to bin in multi-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dimensions</a:t>
            </a:r>
          </a:p>
          <a:p>
            <a:pPr>
              <a:lnSpc>
                <a:spcPct val="100000"/>
              </a:lnSpc>
              <a:buClr>
                <a:srgbClr val="0000FF"/>
              </a:buClr>
              <a:buFont typeface="Wingdings" charset="2"/>
              <a:buChar char="²"/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Q</a:t>
            </a:r>
            <a:r>
              <a:rPr lang="en-US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range needed to extract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GPDs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buFont typeface="Wingdings" charset="2"/>
              <a:buChar char="²"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buFont typeface="Wingdings" charset="2"/>
              <a:buChar char="²"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Clr>
                <a:srgbClr val="0000FF"/>
              </a:buClr>
              <a:defRPr/>
            </a:pPr>
            <a:r>
              <a:rPr lang="en-US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Comic Sans MS"/>
              </a:rPr>
              <a:t>… we can do a fine binning in Q2 and W!</a:t>
            </a:r>
            <a:endParaRPr lang="en-US" dirty="0">
              <a:solidFill>
                <a:srgbClr val="0000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Scanning the phase space…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1325648"/>
            <a:ext cx="18462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Logarithmic bins:</a:t>
            </a:r>
          </a:p>
          <a:p>
            <a:endParaRPr lang="en-US" dirty="0" smtClean="0"/>
          </a:p>
          <a:p>
            <a:r>
              <a:rPr lang="en-US" dirty="0" smtClean="0"/>
              <a:t>1 &lt; Q</a:t>
            </a:r>
            <a:r>
              <a:rPr lang="en-US" baseline="30000" dirty="0" smtClean="0"/>
              <a:t>2</a:t>
            </a:r>
            <a:r>
              <a:rPr lang="en-US" dirty="0" smtClean="0"/>
              <a:t> &lt; 100 GeV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-4</a:t>
            </a:r>
            <a:r>
              <a:rPr lang="en-US" dirty="0" smtClean="0"/>
              <a:t> &lt; </a:t>
            </a:r>
            <a:r>
              <a:rPr lang="en-US" dirty="0" err="1" smtClean="0"/>
              <a:t>x</a:t>
            </a:r>
            <a:r>
              <a:rPr lang="en-US" dirty="0" smtClean="0"/>
              <a:t> &lt; 0.1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85149" y="679542"/>
            <a:ext cx="2880360" cy="2880360"/>
            <a:chOff x="285149" y="679542"/>
            <a:chExt cx="2880360" cy="2880360"/>
          </a:xfrm>
        </p:grpSpPr>
        <p:pic>
          <p:nvPicPr>
            <p:cNvPr id="7" name="Picture 6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85149" y="679542"/>
              <a:ext cx="2880360" cy="2880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8737746">
              <a:off x="976449" y="1569617"/>
              <a:ext cx="673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200" dirty="0" smtClean="0">
                  <a:solidFill>
                    <a:srgbClr val="FF0000"/>
                  </a:solidFill>
                </a:rPr>
                <a:t> = 0.85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8668141">
              <a:off x="2014500" y="2491986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85149" y="3290519"/>
            <a:ext cx="2880360" cy="2880360"/>
            <a:chOff x="285149" y="3290519"/>
            <a:chExt cx="2880360" cy="2880360"/>
          </a:xfrm>
        </p:grpSpPr>
        <p:pic>
          <p:nvPicPr>
            <p:cNvPr id="11" name="Picture 10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285149" y="3290519"/>
              <a:ext cx="2880360" cy="288036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 rot="18737746">
              <a:off x="1786896" y="4387517"/>
              <a:ext cx="673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200" dirty="0" smtClean="0">
                  <a:solidFill>
                    <a:srgbClr val="FF0000"/>
                  </a:solidFill>
                </a:rPr>
                <a:t> = 0.85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124200" y="3290519"/>
            <a:ext cx="2880360" cy="2880360"/>
            <a:chOff x="3124200" y="3290519"/>
            <a:chExt cx="2880360" cy="2880360"/>
          </a:xfrm>
        </p:grpSpPr>
        <p:pic>
          <p:nvPicPr>
            <p:cNvPr id="17" name="Picture 16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3124200" y="3290519"/>
              <a:ext cx="2880360" cy="288036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18737746">
              <a:off x="4944224" y="4729764"/>
              <a:ext cx="673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200" dirty="0" smtClean="0">
                  <a:solidFill>
                    <a:srgbClr val="FF0000"/>
                  </a:solidFill>
                </a:rPr>
                <a:t> = 0.85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65509" y="679542"/>
            <a:ext cx="2880360" cy="2880360"/>
            <a:chOff x="3165509" y="679542"/>
            <a:chExt cx="2880360" cy="2880360"/>
          </a:xfrm>
        </p:grpSpPr>
        <p:pic>
          <p:nvPicPr>
            <p:cNvPr id="9" name="Picture 8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3165509" y="679542"/>
              <a:ext cx="2880360" cy="288036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18737746">
              <a:off x="4020640" y="1722017"/>
              <a:ext cx="6733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200" dirty="0" smtClean="0">
                  <a:solidFill>
                    <a:srgbClr val="FF0000"/>
                  </a:solidFill>
                </a:rPr>
                <a:t> = 0.85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8668141">
              <a:off x="5067747" y="2757577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621302" y="1058091"/>
            <a:ext cx="81400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20 X 250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8157" y="3687164"/>
            <a:ext cx="819706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 X 100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8157" y="1017871"/>
            <a:ext cx="819706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30 X 325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21302" y="3687164"/>
            <a:ext cx="637715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 X 50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Scanning the phase space…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43840" y="712959"/>
            <a:ext cx="2880360" cy="2880360"/>
            <a:chOff x="243840" y="712959"/>
            <a:chExt cx="2880360" cy="2880360"/>
          </a:xfrm>
        </p:grpSpPr>
        <p:pic>
          <p:nvPicPr>
            <p:cNvPr id="7" name="Picture 6" descr="20x250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243840" y="712959"/>
              <a:ext cx="2880360" cy="288036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18668141">
              <a:off x="1870191" y="2713483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668141">
              <a:off x="1100537" y="1413337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124200" y="712959"/>
            <a:ext cx="2880360" cy="2880360"/>
            <a:chOff x="3124200" y="712959"/>
            <a:chExt cx="2880360" cy="2880360"/>
          </a:xfrm>
        </p:grpSpPr>
        <p:pic>
          <p:nvPicPr>
            <p:cNvPr id="8" name="Picture 7" descr="20x250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3124200" y="712959"/>
              <a:ext cx="2880360" cy="288036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18668141">
              <a:off x="5073213" y="2713484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668141">
              <a:off x="4202941" y="1565736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24200" y="3252858"/>
            <a:ext cx="2880360" cy="2880360"/>
            <a:chOff x="3124200" y="3252858"/>
            <a:chExt cx="2880360" cy="2880360"/>
          </a:xfrm>
        </p:grpSpPr>
        <p:pic>
          <p:nvPicPr>
            <p:cNvPr id="11" name="Picture 10" descr="20x250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3124200" y="3252858"/>
              <a:ext cx="2880360" cy="288036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 rot="18668141">
              <a:off x="4931307" y="4640906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3840" y="3252858"/>
            <a:ext cx="2880360" cy="2880360"/>
            <a:chOff x="243840" y="3252858"/>
            <a:chExt cx="2880360" cy="2880360"/>
          </a:xfrm>
        </p:grpSpPr>
        <p:pic>
          <p:nvPicPr>
            <p:cNvPr id="9" name="Picture 8" descr="20x250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243840" y="3252858"/>
              <a:ext cx="2880360" cy="28803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 rot="18668141">
              <a:off x="1870191" y="4127288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06766" y="1059336"/>
            <a:ext cx="819706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30 X 325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09966" y="1059336"/>
            <a:ext cx="814007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20 X 250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6766" y="3593319"/>
            <a:ext cx="819706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 X 100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09966" y="3593319"/>
            <a:ext cx="637715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 X 50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623713"/>
            <a:ext cx="2880360" cy="2880360"/>
          </a:xfrm>
          <a:prstGeom prst="rect">
            <a:avLst/>
          </a:prstGeom>
        </p:spPr>
      </p:pic>
      <p:pic>
        <p:nvPicPr>
          <p:cNvPr id="8" name="Picture 7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49771" y="623713"/>
            <a:ext cx="2880360" cy="2880360"/>
          </a:xfrm>
          <a:prstGeom prst="rect">
            <a:avLst/>
          </a:prstGeom>
        </p:spPr>
      </p:pic>
      <p:pic>
        <p:nvPicPr>
          <p:cNvPr id="9" name="Picture 8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133200" y="623713"/>
            <a:ext cx="2880360" cy="2880360"/>
          </a:xfrm>
          <a:prstGeom prst="rect">
            <a:avLst/>
          </a:prstGeom>
        </p:spPr>
      </p:pic>
      <p:pic>
        <p:nvPicPr>
          <p:cNvPr id="10" name="Picture 9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235413" y="3517672"/>
            <a:ext cx="2520315" cy="2520315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30x325-t-xsec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53200" y="4199742"/>
            <a:ext cx="182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Veri</a:t>
            </a:r>
            <a:r>
              <a:rPr lang="en-US" dirty="0" smtClean="0"/>
              <a:t> </a:t>
            </a:r>
            <a:r>
              <a:rPr lang="en-US" dirty="0" err="1" smtClean="0"/>
              <a:t>precice</a:t>
            </a:r>
            <a:r>
              <a:rPr lang="en-US" dirty="0" smtClean="0"/>
              <a:t> scan!</a:t>
            </a:r>
            <a:endParaRPr lang="en-US" dirty="0"/>
          </a:p>
        </p:txBody>
      </p:sp>
      <p:sp>
        <p:nvSpPr>
          <p:cNvPr id="19" name="5-Point Star 18"/>
          <p:cNvSpPr>
            <a:spLocks noChangeAspect="1"/>
          </p:cNvSpPr>
          <p:nvPr/>
        </p:nvSpPr>
        <p:spPr>
          <a:xfrm>
            <a:off x="371856" y="2928985"/>
            <a:ext cx="170688" cy="16899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>
            <a:spLocks noChangeAspect="1"/>
          </p:cNvSpPr>
          <p:nvPr/>
        </p:nvSpPr>
        <p:spPr>
          <a:xfrm>
            <a:off x="3460110" y="2912395"/>
            <a:ext cx="170688" cy="168990"/>
          </a:xfrm>
          <a:prstGeom prst="star5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>
            <a:spLocks noChangeAspect="1"/>
          </p:cNvSpPr>
          <p:nvPr/>
        </p:nvSpPr>
        <p:spPr>
          <a:xfrm>
            <a:off x="6553200" y="2928985"/>
            <a:ext cx="170688" cy="168990"/>
          </a:xfrm>
          <a:prstGeom prst="star5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>
            <a:spLocks noChangeAspect="1"/>
          </p:cNvSpPr>
          <p:nvPr/>
        </p:nvSpPr>
        <p:spPr>
          <a:xfrm>
            <a:off x="3630798" y="5529105"/>
            <a:ext cx="170688" cy="168990"/>
          </a:xfrm>
          <a:prstGeom prst="star5">
            <a:avLst/>
          </a:prstGeom>
          <a:solidFill>
            <a:srgbClr val="E46C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-183" y="3363183"/>
            <a:ext cx="2880360" cy="2809348"/>
            <a:chOff x="-183" y="3363183"/>
            <a:chExt cx="2880360" cy="2809348"/>
          </a:xfrm>
        </p:grpSpPr>
        <p:pic>
          <p:nvPicPr>
            <p:cNvPr id="13" name="Picture 12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rcRect b="2465"/>
                <a:stretch>
                  <a:fillRect/>
                </a:stretch>
              </p:blipFill>
            </mc:Choice>
            <mc:Fallback>
              <p:blipFill>
                <a:blip r:embed="rId11"/>
                <a:srcRect b="2465"/>
                <a:stretch>
                  <a:fillRect/>
                </a:stretch>
              </p:blipFill>
            </mc:Fallback>
          </mc:AlternateContent>
          <p:spPr>
            <a:xfrm>
              <a:off x="-183" y="3363183"/>
              <a:ext cx="2880360" cy="2809348"/>
            </a:xfrm>
            <a:prstGeom prst="rect">
              <a:avLst/>
            </a:prstGeom>
          </p:spPr>
        </p:pic>
        <p:sp>
          <p:nvSpPr>
            <p:cNvPr id="16" name="Up Arrow 15"/>
            <p:cNvSpPr/>
            <p:nvPr/>
          </p:nvSpPr>
          <p:spPr>
            <a:xfrm>
              <a:off x="434918" y="5982920"/>
              <a:ext cx="187123" cy="178238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Up Arrow 16"/>
            <p:cNvSpPr/>
            <p:nvPr/>
          </p:nvSpPr>
          <p:spPr>
            <a:xfrm>
              <a:off x="1076246" y="5982920"/>
              <a:ext cx="187123" cy="178238"/>
            </a:xfrm>
            <a:prstGeom prst="upArrow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p Arrow 17"/>
            <p:cNvSpPr/>
            <p:nvPr/>
          </p:nvSpPr>
          <p:spPr>
            <a:xfrm>
              <a:off x="1622156" y="5982920"/>
              <a:ext cx="187123" cy="178238"/>
            </a:xfrm>
            <a:prstGeom prst="up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Up Arrow 22"/>
            <p:cNvSpPr/>
            <p:nvPr/>
          </p:nvSpPr>
          <p:spPr>
            <a:xfrm>
              <a:off x="710442" y="5994293"/>
              <a:ext cx="187123" cy="178238"/>
            </a:xfrm>
            <a:prstGeom prst="up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 rot="18668141">
              <a:off x="698828" y="4274235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8668141">
              <a:off x="1733075" y="5204198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Up Arrow 27"/>
          <p:cNvSpPr/>
          <p:nvPr/>
        </p:nvSpPr>
        <p:spPr>
          <a:xfrm>
            <a:off x="184733" y="5164165"/>
            <a:ext cx="187123" cy="414144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20x250-t-xsec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pic>
        <p:nvPicPr>
          <p:cNvPr id="9" name="Picture 8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623713"/>
            <a:ext cx="2880360" cy="2880360"/>
          </a:xfrm>
          <a:prstGeom prst="rect">
            <a:avLst/>
          </a:prstGeom>
        </p:spPr>
      </p:pic>
      <p:pic>
        <p:nvPicPr>
          <p:cNvPr id="10" name="Picture 9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43902" y="623713"/>
            <a:ext cx="2880360" cy="2880360"/>
          </a:xfrm>
          <a:prstGeom prst="rect">
            <a:avLst/>
          </a:prstGeom>
        </p:spPr>
      </p:pic>
      <p:pic>
        <p:nvPicPr>
          <p:cNvPr id="11" name="Picture 10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043902" y="3386870"/>
            <a:ext cx="2880360" cy="288036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rot="5400000">
            <a:off x="3291011" y="3360014"/>
            <a:ext cx="5266502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083885" y="620153"/>
            <a:ext cx="2880360" cy="28803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65130" y="1359066"/>
            <a:ext cx="507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GPD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97145" y="1357577"/>
            <a:ext cx="431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FFS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19" name="Curved Connector 18"/>
          <p:cNvCxnSpPr>
            <a:stCxn id="16" idx="0"/>
            <a:endCxn id="17" idx="0"/>
          </p:cNvCxnSpPr>
          <p:nvPr/>
        </p:nvCxnSpPr>
        <p:spPr>
          <a:xfrm rot="5400000" flipH="1" flipV="1">
            <a:off x="5415334" y="-238728"/>
            <a:ext cx="1489" cy="3194101"/>
          </a:xfrm>
          <a:prstGeom prst="curvedConnector3">
            <a:avLst>
              <a:gd name="adj1" fmla="val 1545258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5-Point Star 24"/>
          <p:cNvSpPr>
            <a:spLocks noChangeAspect="1"/>
          </p:cNvSpPr>
          <p:nvPr/>
        </p:nvSpPr>
        <p:spPr>
          <a:xfrm>
            <a:off x="371856" y="2928985"/>
            <a:ext cx="170688" cy="16899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>
            <a:spLocks noChangeAspect="1"/>
          </p:cNvSpPr>
          <p:nvPr/>
        </p:nvSpPr>
        <p:spPr>
          <a:xfrm>
            <a:off x="3394442" y="2928985"/>
            <a:ext cx="170688" cy="168990"/>
          </a:xfrm>
          <a:prstGeom prst="star5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>
            <a:spLocks noChangeAspect="1"/>
          </p:cNvSpPr>
          <p:nvPr/>
        </p:nvSpPr>
        <p:spPr>
          <a:xfrm>
            <a:off x="3902238" y="5634706"/>
            <a:ext cx="170688" cy="168990"/>
          </a:xfrm>
          <a:prstGeom prst="star5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>
            <a:spLocks noChangeAspect="1"/>
          </p:cNvSpPr>
          <p:nvPr/>
        </p:nvSpPr>
        <p:spPr>
          <a:xfrm>
            <a:off x="6467856" y="2912395"/>
            <a:ext cx="170688" cy="168990"/>
          </a:xfrm>
          <a:prstGeom prst="star5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35323" y="3363183"/>
            <a:ext cx="2809348" cy="2809348"/>
            <a:chOff x="35323" y="3363183"/>
            <a:chExt cx="2809348" cy="2809348"/>
          </a:xfrm>
        </p:grpSpPr>
        <p:pic>
          <p:nvPicPr>
            <p:cNvPr id="8" name="Picture 7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35323" y="3363183"/>
              <a:ext cx="2809348" cy="2809348"/>
            </a:xfrm>
            <a:prstGeom prst="rect">
              <a:avLst/>
            </a:prstGeom>
          </p:spPr>
        </p:pic>
        <p:sp>
          <p:nvSpPr>
            <p:cNvPr id="21" name="Up Arrow 20"/>
            <p:cNvSpPr/>
            <p:nvPr/>
          </p:nvSpPr>
          <p:spPr>
            <a:xfrm>
              <a:off x="397061" y="5938360"/>
              <a:ext cx="187123" cy="178238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Up Arrow 21"/>
            <p:cNvSpPr/>
            <p:nvPr/>
          </p:nvSpPr>
          <p:spPr>
            <a:xfrm>
              <a:off x="1071813" y="5938360"/>
              <a:ext cx="187123" cy="178238"/>
            </a:xfrm>
            <a:prstGeom prst="up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Up Arrow 22"/>
            <p:cNvSpPr/>
            <p:nvPr/>
          </p:nvSpPr>
          <p:spPr>
            <a:xfrm>
              <a:off x="1614149" y="5938360"/>
              <a:ext cx="187123" cy="178238"/>
            </a:xfrm>
            <a:prstGeom prst="upArrow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 rot="18668141">
              <a:off x="1849199" y="5398984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8668141">
              <a:off x="1058578" y="4121375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083885" y="3361531"/>
            <a:ext cx="2809348" cy="2809348"/>
            <a:chOff x="6083885" y="3361531"/>
            <a:chExt cx="2809348" cy="2809348"/>
          </a:xfrm>
        </p:grpSpPr>
        <p:pic>
          <p:nvPicPr>
            <p:cNvPr id="15" name="Picture 14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2"/>
                <a:stretch>
                  <a:fillRect/>
                </a:stretch>
              </p:blipFill>
            </mc:Choice>
            <mc:Fallback>
              <p:blipFill>
                <a:blip r:embed="rId13"/>
                <a:stretch>
                  <a:fillRect/>
                </a:stretch>
              </p:blipFill>
            </mc:Fallback>
          </mc:AlternateContent>
          <p:spPr>
            <a:xfrm>
              <a:off x="6083885" y="3361531"/>
              <a:ext cx="2809348" cy="2809348"/>
            </a:xfrm>
            <a:prstGeom prst="rect">
              <a:avLst/>
            </a:prstGeom>
          </p:spPr>
        </p:pic>
        <p:sp>
          <p:nvSpPr>
            <p:cNvPr id="24" name="Up Arrow 23"/>
            <p:cNvSpPr/>
            <p:nvPr/>
          </p:nvSpPr>
          <p:spPr>
            <a:xfrm>
              <a:off x="7135550" y="5938360"/>
              <a:ext cx="187123" cy="178238"/>
            </a:xfrm>
            <a:prstGeom prst="up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 rot="18668141">
              <a:off x="7924210" y="5367495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0.01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8668141">
              <a:off x="7215879" y="4121375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3356" y="117274"/>
            <a:ext cx="8750889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10x100 5x50 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/>
                <a:ea typeface="DejaVu Sans" charset="0"/>
                <a:cs typeface="Times New Roman"/>
              </a:rPr>
              <a:t>t-xsec</a:t>
            </a:r>
            <a:endParaRPr lang="en-GB" sz="2800" b="1" baseline="-25000" dirty="0">
              <a:solidFill>
                <a:srgbClr val="CC0000"/>
              </a:solidFill>
              <a:latin typeface="Times New Roman"/>
              <a:ea typeface="DejaVu Sans" charset="0"/>
              <a:cs typeface="Times New Roman"/>
            </a:endParaRPr>
          </a:p>
        </p:txBody>
      </p:sp>
      <p:pic>
        <p:nvPicPr>
          <p:cNvPr id="9" name="Picture 8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>
          <a:xfrm>
            <a:off x="1" y="612573"/>
            <a:ext cx="2880360" cy="2880360"/>
          </a:xfrm>
          <a:prstGeom prst="rect">
            <a:avLst/>
          </a:prstGeom>
        </p:spPr>
      </p:pic>
      <p:pic>
        <p:nvPicPr>
          <p:cNvPr id="10" name="Picture 9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083885" y="612573"/>
            <a:ext cx="2880360" cy="2880360"/>
          </a:xfrm>
          <a:prstGeom prst="rect">
            <a:avLst/>
          </a:prstGeom>
        </p:spPr>
      </p:pic>
      <p:pic>
        <p:nvPicPr>
          <p:cNvPr id="18" name="Picture 17" descr="30x325_dvcs_gpd_xsect_binx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49992" y="3504073"/>
            <a:ext cx="2685177" cy="2685177"/>
          </a:xfrm>
          <a:prstGeom prst="rect">
            <a:avLst/>
          </a:prstGeom>
        </p:spPr>
      </p:pic>
      <p:sp>
        <p:nvSpPr>
          <p:cNvPr id="15" name="5-Point Star 14"/>
          <p:cNvSpPr>
            <a:spLocks noChangeAspect="1"/>
          </p:cNvSpPr>
          <p:nvPr/>
        </p:nvSpPr>
        <p:spPr>
          <a:xfrm>
            <a:off x="371856" y="2928985"/>
            <a:ext cx="170688" cy="16899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>
            <a:spLocks noChangeAspect="1"/>
          </p:cNvSpPr>
          <p:nvPr/>
        </p:nvSpPr>
        <p:spPr>
          <a:xfrm>
            <a:off x="6467856" y="2928985"/>
            <a:ext cx="170688" cy="168990"/>
          </a:xfrm>
          <a:prstGeom prst="star5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>
            <a:spLocks noChangeAspect="1"/>
          </p:cNvSpPr>
          <p:nvPr/>
        </p:nvSpPr>
        <p:spPr>
          <a:xfrm>
            <a:off x="694944" y="5679457"/>
            <a:ext cx="170688" cy="168990"/>
          </a:xfrm>
          <a:prstGeom prst="star5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124200" y="726763"/>
            <a:ext cx="2809348" cy="2809348"/>
            <a:chOff x="3124200" y="726763"/>
            <a:chExt cx="2809348" cy="2809348"/>
          </a:xfrm>
        </p:grpSpPr>
        <p:pic>
          <p:nvPicPr>
            <p:cNvPr id="8" name="Picture 7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3124200" y="726763"/>
              <a:ext cx="2809348" cy="2809348"/>
            </a:xfrm>
            <a:prstGeom prst="rect">
              <a:avLst/>
            </a:prstGeom>
          </p:spPr>
        </p:pic>
        <p:sp>
          <p:nvSpPr>
            <p:cNvPr id="21" name="Up Arrow 20"/>
            <p:cNvSpPr/>
            <p:nvPr/>
          </p:nvSpPr>
          <p:spPr>
            <a:xfrm>
              <a:off x="4166745" y="3130312"/>
              <a:ext cx="187123" cy="178238"/>
            </a:xfrm>
            <a:prstGeom prst="up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Up Arrow 21"/>
            <p:cNvSpPr/>
            <p:nvPr/>
          </p:nvSpPr>
          <p:spPr>
            <a:xfrm>
              <a:off x="4703789" y="3130312"/>
              <a:ext cx="187123" cy="178238"/>
            </a:xfrm>
            <a:prstGeom prst="up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 rot="18668141">
              <a:off x="4513495" y="1864678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124200" y="3452303"/>
            <a:ext cx="2809348" cy="2809348"/>
            <a:chOff x="3124200" y="3452303"/>
            <a:chExt cx="2809348" cy="2809348"/>
          </a:xfrm>
        </p:grpSpPr>
        <p:pic>
          <p:nvPicPr>
            <p:cNvPr id="20" name="Picture 19" descr="30x325_dvcs_gpd_x_vs_q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3124200" y="3452303"/>
              <a:ext cx="2809348" cy="2809348"/>
            </a:xfrm>
            <a:prstGeom prst="rect">
              <a:avLst/>
            </a:prstGeom>
          </p:spPr>
        </p:pic>
        <p:sp>
          <p:nvSpPr>
            <p:cNvPr id="24" name="Up Arrow 23"/>
            <p:cNvSpPr/>
            <p:nvPr/>
          </p:nvSpPr>
          <p:spPr>
            <a:xfrm>
              <a:off x="4703789" y="5848447"/>
              <a:ext cx="187123" cy="178238"/>
            </a:xfrm>
            <a:prstGeom prst="up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18668141">
              <a:off x="4877678" y="4892351"/>
              <a:ext cx="7548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1400" dirty="0" smtClean="0">
                  <a:solidFill>
                    <a:srgbClr val="FF0000"/>
                  </a:solidFill>
                </a:rPr>
                <a:t> = 0.85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20" y="2424746"/>
            <a:ext cx="4586279" cy="33018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114237" y="457531"/>
            <a:ext cx="4779475" cy="2607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058" tIns="49163" rIns="96058" bIns="49163">
            <a:prstTxWarp prst="textNoShape">
              <a:avLst/>
            </a:prstTxWarp>
            <a:spAutoFit/>
          </a:bodyPr>
          <a:lstStyle/>
          <a:p>
            <a:pPr>
              <a:lnSpc>
                <a:spcPct val="11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endParaRPr lang="en-US" sz="2100" dirty="0">
              <a:solidFill>
                <a:srgbClr val="000000"/>
              </a:solidFill>
              <a:latin typeface="Comic Sans MS" charset="0"/>
              <a:ea typeface="Arial" charset="0"/>
              <a:cs typeface="Arial" charset="0"/>
            </a:endParaRPr>
          </a:p>
          <a:p>
            <a:pPr marL="180108" indent="-180108">
              <a:buClr>
                <a:srgbClr val="009999"/>
              </a:buClr>
              <a:buSzPct val="150000"/>
              <a:buFont typeface="Wingdings" charset="2"/>
              <a:buChar char=""/>
              <a:tabLst>
                <a:tab pos="180108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r>
              <a:rPr lang="en-US" sz="1500" dirty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</a:rPr>
              <a:t>27.5 </a:t>
            </a:r>
            <a:r>
              <a:rPr lang="en-US" sz="1500" dirty="0" err="1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</a:rPr>
              <a:t>GeV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</a:rPr>
              <a:t> electrons/positrons on 920 </a:t>
            </a:r>
            <a:r>
              <a:rPr lang="en-US" sz="1500" dirty="0" err="1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</a:rPr>
              <a:t>GeV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  <a:ea typeface="Arial" charset="0"/>
                <a:cs typeface="Arial" charset="0"/>
              </a:rPr>
              <a:t> protons 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→√</a:t>
            </a:r>
            <a:r>
              <a:rPr lang="en-US" sz="1500" dirty="0" err="1">
                <a:solidFill>
                  <a:srgbClr val="000000"/>
                </a:solidFill>
                <a:latin typeface="Comic Sans MS" charset="0"/>
              </a:rPr>
              <a:t>s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=318 </a:t>
            </a:r>
            <a:r>
              <a:rPr lang="en-US" sz="1500" dirty="0" err="1">
                <a:solidFill>
                  <a:srgbClr val="000000"/>
                </a:solidFill>
                <a:latin typeface="Comic Sans MS" charset="0"/>
              </a:rPr>
              <a:t>GeV</a:t>
            </a:r>
            <a:endParaRPr lang="en-US" sz="1500" dirty="0">
              <a:solidFill>
                <a:srgbClr val="000000"/>
              </a:solidFill>
              <a:latin typeface="Comic Sans MS" charset="0"/>
            </a:endParaRPr>
          </a:p>
          <a:p>
            <a:pPr marL="180108" indent="-180108">
              <a:lnSpc>
                <a:spcPct val="116000"/>
              </a:lnSpc>
              <a:tabLst>
                <a:tab pos="180108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endParaRPr lang="en-US" sz="1500" dirty="0">
              <a:solidFill>
                <a:srgbClr val="000000"/>
              </a:solidFill>
              <a:latin typeface="Comic Sans MS" charset="0"/>
            </a:endParaRPr>
          </a:p>
          <a:p>
            <a:pPr marL="180108" indent="-180108">
              <a:lnSpc>
                <a:spcPct val="116000"/>
              </a:lnSpc>
              <a:buClr>
                <a:srgbClr val="009999"/>
              </a:buClr>
              <a:buSzPct val="150000"/>
              <a:buFont typeface="Wingdings" charset="2"/>
              <a:buChar char=""/>
              <a:tabLst>
                <a:tab pos="180108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r>
              <a:rPr lang="en-US" sz="1500" dirty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2 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colliding experiments: </a:t>
            </a:r>
            <a:r>
              <a:rPr lang="en-US" sz="1700" b="1" dirty="0">
                <a:solidFill>
                  <a:srgbClr val="000000"/>
                </a:solidFill>
                <a:latin typeface="Comic Sans MS" charset="0"/>
              </a:rPr>
              <a:t>H1 and ZEUS</a:t>
            </a:r>
          </a:p>
          <a:p>
            <a:pPr marL="180108" indent="-180108">
              <a:lnSpc>
                <a:spcPct val="116000"/>
              </a:lnSpc>
              <a:tabLst>
                <a:tab pos="180108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endParaRPr lang="en-US" sz="1700" b="1" dirty="0">
              <a:solidFill>
                <a:srgbClr val="000000"/>
              </a:solidFill>
              <a:latin typeface="Comic Sans MS" charset="0"/>
            </a:endParaRPr>
          </a:p>
          <a:p>
            <a:pPr marL="180108" indent="-180108">
              <a:lnSpc>
                <a:spcPct val="116000"/>
              </a:lnSpc>
              <a:buClr>
                <a:srgbClr val="009999"/>
              </a:buClr>
              <a:buSzPct val="150000"/>
              <a:buFont typeface="Wingdings" charset="2"/>
              <a:buChar char=""/>
              <a:tabLst>
                <a:tab pos="180108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Total </a:t>
            </a:r>
            <a:r>
              <a:rPr lang="en-US" sz="1500" dirty="0" err="1">
                <a:solidFill>
                  <a:srgbClr val="000000"/>
                </a:solidFill>
                <a:latin typeface="Comic Sans MS" charset="0"/>
              </a:rPr>
              <a:t>lumi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 collected at HERA: </a:t>
            </a:r>
            <a:r>
              <a:rPr lang="cs-CZ" sz="1500" b="1" dirty="0">
                <a:solidFill>
                  <a:srgbClr val="FF0000"/>
                </a:solidFill>
                <a:latin typeface="Comic Sans MS" charset="0"/>
                <a:ea typeface="Arial" charset="0"/>
                <a:cs typeface="Arial" charset="0"/>
              </a:rPr>
              <a:t>500</a:t>
            </a:r>
            <a:r>
              <a:rPr lang="en-US" sz="1500" b="1" dirty="0">
                <a:solidFill>
                  <a:srgbClr val="FF0000"/>
                </a:solidFill>
                <a:latin typeface="Comic Sans MS" charset="0"/>
              </a:rPr>
              <a:t> pb</a:t>
            </a:r>
            <a:r>
              <a:rPr lang="en-US" sz="1500" b="1" baseline="30000" dirty="0">
                <a:solidFill>
                  <a:srgbClr val="FF0000"/>
                </a:solidFill>
                <a:latin typeface="Comic Sans MS" charset="0"/>
              </a:rPr>
              <a:t>-1</a:t>
            </a:r>
            <a:r>
              <a:rPr lang="en-US" sz="1500" dirty="0">
                <a:solidFill>
                  <a:srgbClr val="000000"/>
                </a:solidFill>
                <a:latin typeface="Comic Sans MS" charset="0"/>
              </a:rPr>
              <a:t>, polarization of electrons/positrons at HERA II</a:t>
            </a:r>
          </a:p>
          <a:p>
            <a:pPr>
              <a:lnSpc>
                <a:spcPct val="11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  <a:defRPr/>
            </a:pPr>
            <a:endParaRPr lang="it-IT" sz="1500" dirty="0">
              <a:solidFill>
                <a:srgbClr val="000000"/>
              </a:solidFill>
              <a:latin typeface="Comic Sans MS" charset="0"/>
              <a:ea typeface="Arial" charset="0"/>
              <a:cs typeface="Arial" charset="0"/>
            </a:endParaRP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136077" y="5518444"/>
            <a:ext cx="4515721" cy="1002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116000"/>
              </a:lnSpc>
              <a:spcBef>
                <a:spcPts val="1051"/>
              </a:spcBef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1700" b="1" dirty="0">
                <a:solidFill>
                  <a:srgbClr val="000000"/>
                </a:solidFill>
                <a:latin typeface="Comic Sans MS" charset="0"/>
                <a:ea typeface="Times New Roman" charset="0"/>
                <a:cs typeface="Times New Roman" charset="0"/>
              </a:rPr>
              <a:t>Detectors not originally designed for forward physics, Roman pots added later</a:t>
            </a:r>
            <a:endParaRPr lang="en-US" sz="1700" b="1" dirty="0">
              <a:solidFill>
                <a:srgbClr val="CC0000"/>
              </a:solidFill>
              <a:latin typeface="Comic Sans MS" charset="0"/>
              <a:ea typeface="Times New Roman" charset="0"/>
              <a:cs typeface="Times New Roman" charset="0"/>
            </a:endParaRPr>
          </a:p>
        </p:txBody>
      </p:sp>
      <p:sp>
        <p:nvSpPr>
          <p:cNvPr id="22535" name="Text Box 4"/>
          <p:cNvSpPr txBox="1">
            <a:spLocks noChangeArrowheads="1"/>
          </p:cNvSpPr>
          <p:nvPr/>
        </p:nvSpPr>
        <p:spPr bwMode="auto">
          <a:xfrm>
            <a:off x="418310" y="186647"/>
            <a:ext cx="8152825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smtClean="0">
                <a:solidFill>
                  <a:srgbClr val="FF0000"/>
                </a:solidFill>
              </a:rPr>
              <a:t>From HERA to an </a:t>
            </a:r>
            <a:r>
              <a:rPr lang="en-GB" sz="2900" b="1" dirty="0">
                <a:solidFill>
                  <a:srgbClr val="FF0000"/>
                </a:solidFill>
              </a:rPr>
              <a:t>EIC </a:t>
            </a:r>
            <a:r>
              <a:rPr lang="en-GB" sz="2900" b="1" dirty="0" smtClean="0">
                <a:solidFill>
                  <a:srgbClr val="FF0000"/>
                </a:solidFill>
              </a:rPr>
              <a:t>collider </a:t>
            </a:r>
            <a:endParaRPr lang="en-GB" sz="2900" b="1" dirty="0">
              <a:solidFill>
                <a:srgbClr val="FF0000"/>
              </a:solidFill>
            </a:endParaRP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4813074" y="812653"/>
            <a:ext cx="4193170" cy="5311977"/>
          </a:xfrm>
          <a:prstGeom prst="rect">
            <a:avLst/>
          </a:prstGeom>
          <a:solidFill>
            <a:srgbClr val="99CCFF"/>
          </a:solidFill>
          <a:ln w="9360">
            <a:solidFill>
              <a:srgbClr val="800000"/>
            </a:solidFill>
            <a:round/>
            <a:headEnd/>
            <a:tailEnd/>
          </a:ln>
        </p:spPr>
        <p:txBody>
          <a:bodyPr lIns="94545" tIns="47273" rIns="94545" bIns="47273" anchor="ctr">
            <a:prstTxWarp prst="textNoShape">
              <a:avLst/>
            </a:prstTxWarp>
          </a:bodyPr>
          <a:lstStyle/>
          <a:p>
            <a:pPr marL="100060" indent="-100060" algn="ctr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it-IT" dirty="0">
              <a:solidFill>
                <a:srgbClr val="000000"/>
              </a:solidFill>
            </a:endParaRPr>
          </a:p>
          <a:p>
            <a:pPr marL="100060" indent="-100060" algn="ctr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it-IT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100060" indent="-100060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700" b="1" dirty="0">
              <a:solidFill>
                <a:srgbClr val="000000"/>
              </a:solidFill>
            </a:endParaRPr>
          </a:p>
          <a:p>
            <a:pPr marL="236809" indent="-236809">
              <a:buFont typeface="Wingdings" charset="2"/>
              <a:buChar char="q"/>
              <a:tabLst>
                <a:tab pos="236809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20 - 30 </a:t>
            </a:r>
            <a:r>
              <a:rPr lang="en-US" sz="1500" b="1" dirty="0" err="1">
                <a:solidFill>
                  <a:srgbClr val="000000"/>
                </a:solidFill>
                <a:latin typeface="Comic Sans MS"/>
                <a:cs typeface="Comic Sans MS"/>
              </a:rPr>
              <a:t>GeV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electrons on 325 (125) </a:t>
            </a:r>
            <a:r>
              <a:rPr lang="en-US" sz="1500" b="1" dirty="0" err="1">
                <a:solidFill>
                  <a:srgbClr val="000000"/>
                </a:solidFill>
                <a:latin typeface="Comic Sans MS"/>
                <a:cs typeface="Comic Sans MS"/>
              </a:rPr>
              <a:t>GeV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protons (nuclei). Polarization of electrons and protons (nuclei)</a:t>
            </a:r>
          </a:p>
          <a:p>
            <a:pPr marL="236809" indent="-236809">
              <a:tabLst>
                <a:tab pos="236809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500" b="1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236809" indent="-236809">
              <a:buFont typeface="Wingdings" charset="2"/>
              <a:buChar char="q"/>
              <a:tabLst>
                <a:tab pos="236809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en-US" sz="1500" b="1" dirty="0" err="1">
                <a:solidFill>
                  <a:srgbClr val="000000"/>
                </a:solidFill>
                <a:latin typeface="Comic Sans MS"/>
                <a:cs typeface="Comic Sans MS"/>
              </a:rPr>
              <a:t>Lumi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: 1.4 </a:t>
            </a:r>
            <a:r>
              <a:rPr lang="en-US" sz="1500" b="1" dirty="0" err="1">
                <a:solidFill>
                  <a:srgbClr val="000000"/>
                </a:solidFill>
                <a:latin typeface="Comic Sans MS"/>
                <a:cs typeface="Comic Sans MS"/>
              </a:rPr>
              <a:t>x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10</a:t>
            </a:r>
            <a:r>
              <a:rPr lang="en-US" sz="1500" b="1" baseline="30000" dirty="0">
                <a:solidFill>
                  <a:srgbClr val="000000"/>
                </a:solidFill>
                <a:latin typeface="Comic Sans MS"/>
                <a:cs typeface="Comic Sans MS"/>
              </a:rPr>
              <a:t>34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cm</a:t>
            </a:r>
            <a:r>
              <a:rPr lang="en-US" sz="1500" b="1" baseline="30000" dirty="0">
                <a:solidFill>
                  <a:srgbClr val="000000"/>
                </a:solidFill>
                <a:latin typeface="Comic Sans MS"/>
                <a:cs typeface="Comic Sans MS"/>
              </a:rPr>
              <a:t>-2</a:t>
            </a: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s</a:t>
            </a:r>
            <a:r>
              <a:rPr lang="en-US" sz="1500" b="1" baseline="30000" dirty="0">
                <a:solidFill>
                  <a:srgbClr val="000000"/>
                </a:solidFill>
                <a:latin typeface="Comic Sans MS"/>
                <a:cs typeface="Comic Sans MS"/>
              </a:rPr>
              <a:t>-1</a:t>
            </a:r>
            <a:endParaRPr lang="en-US" sz="1500" b="1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100060" indent="-100060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endParaRPr lang="en-US" sz="1500" b="1" dirty="0">
              <a:solidFill>
                <a:srgbClr val="000000"/>
              </a:solidFill>
              <a:latin typeface="Comic Sans MS"/>
              <a:cs typeface="Comic Sans MS"/>
            </a:endParaRPr>
          </a:p>
          <a:p>
            <a:pPr marL="100060" indent="-100060"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For exclusive diffraction the concept is similar to HERA but:</a:t>
            </a: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Dedicated forward instrumentation</a:t>
            </a: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en-US" sz="1500" b="1" dirty="0">
                <a:solidFill>
                  <a:srgbClr val="000000"/>
                </a:solidFill>
                <a:latin typeface="Comic Sans MS"/>
                <a:cs typeface="Comic Sans MS"/>
              </a:rPr>
              <a:t> Higher tracker coverage </a:t>
            </a:r>
          </a:p>
          <a:p>
            <a:pPr marL="100060" indent="-100060">
              <a:buFont typeface="Times New Roman" charset="0"/>
              <a:buChar char="•"/>
              <a:tabLst>
                <a:tab pos="101728" algn="l"/>
                <a:tab pos="572011" algn="l"/>
                <a:tab pos="1043961" algn="l"/>
                <a:tab pos="1515911" algn="l"/>
                <a:tab pos="1987861" algn="l"/>
                <a:tab pos="2459812" algn="l"/>
                <a:tab pos="2931762" algn="l"/>
                <a:tab pos="3403712" algn="l"/>
                <a:tab pos="3875662" algn="l"/>
                <a:tab pos="4347613" algn="l"/>
                <a:tab pos="4819563" algn="l"/>
                <a:tab pos="5291513" algn="l"/>
                <a:tab pos="5763463" algn="l"/>
                <a:tab pos="6235414" algn="l"/>
                <a:tab pos="6707364" algn="l"/>
                <a:tab pos="7179314" algn="l"/>
                <a:tab pos="7651264" algn="l"/>
                <a:tab pos="8123215" algn="l"/>
                <a:tab pos="8595165" algn="l"/>
                <a:tab pos="9067116" algn="l"/>
                <a:tab pos="9539065" algn="l"/>
              </a:tabLst>
              <a:defRPr/>
            </a:pPr>
            <a:r>
              <a:rPr lang="it-IT" sz="1500" b="1" dirty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1500" b="1" dirty="0" err="1">
                <a:solidFill>
                  <a:srgbClr val="DC2300"/>
                </a:solidFill>
                <a:latin typeface="Comic Sans MS"/>
                <a:cs typeface="Comic Sans MS"/>
              </a:rPr>
              <a:t>Very</a:t>
            </a:r>
            <a:r>
              <a:rPr lang="it-IT" sz="1500" b="1" dirty="0">
                <a:solidFill>
                  <a:srgbClr val="DC2300"/>
                </a:solidFill>
                <a:latin typeface="Comic Sans MS"/>
                <a:cs typeface="Comic Sans MS"/>
              </a:rPr>
              <a:t> High lumi!  </a:t>
            </a:r>
          </a:p>
        </p:txBody>
      </p:sp>
      <p:pic>
        <p:nvPicPr>
          <p:cNvPr id="22538" name="Picture 11" descr="EIC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19227" y="971220"/>
            <a:ext cx="729101" cy="66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Line 2"/>
          <p:cNvSpPr>
            <a:spLocks noChangeShapeType="1"/>
          </p:cNvSpPr>
          <p:nvPr/>
        </p:nvSpPr>
        <p:spPr bwMode="auto">
          <a:xfrm>
            <a:off x="304073" y="6172531"/>
            <a:ext cx="8532495" cy="165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48"/>
          <p:cNvGrpSpPr>
            <a:grpSpLocks noChangeAspect="1"/>
          </p:cNvGrpSpPr>
          <p:nvPr/>
        </p:nvGrpSpPr>
        <p:grpSpPr bwMode="auto">
          <a:xfrm>
            <a:off x="4905471" y="1129786"/>
            <a:ext cx="2729928" cy="2464387"/>
            <a:chOff x="934124" y="704849"/>
            <a:chExt cx="6584725" cy="6043220"/>
          </a:xfrm>
        </p:grpSpPr>
        <p:sp>
          <p:nvSpPr>
            <p:cNvPr id="450" name="Arc 449"/>
            <p:cNvSpPr>
              <a:spLocks noChangeAspect="1"/>
            </p:cNvSpPr>
            <p:nvPr/>
          </p:nvSpPr>
          <p:spPr>
            <a:xfrm rot="7200000">
              <a:off x="3005547" y="2644222"/>
              <a:ext cx="3657523" cy="3659080"/>
            </a:xfrm>
            <a:prstGeom prst="arc">
              <a:avLst>
                <a:gd name="adj1" fmla="val 16200000"/>
                <a:gd name="adj2" fmla="val 19742576"/>
              </a:avLst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3" name="Group 386"/>
            <p:cNvGrpSpPr>
              <a:grpSpLocks/>
            </p:cNvGrpSpPr>
            <p:nvPr/>
          </p:nvGrpSpPr>
          <p:grpSpPr bwMode="auto">
            <a:xfrm>
              <a:off x="934124" y="704849"/>
              <a:ext cx="6584725" cy="6043220"/>
              <a:chOff x="934124" y="681430"/>
              <a:chExt cx="6584725" cy="6043220"/>
            </a:xfrm>
          </p:grpSpPr>
          <p:sp>
            <p:nvSpPr>
              <p:cNvPr id="452" name="Arc 451"/>
              <p:cNvSpPr>
                <a:spLocks noChangeAspect="1"/>
              </p:cNvSpPr>
              <p:nvPr/>
            </p:nvSpPr>
            <p:spPr>
              <a:xfrm rot="7277956">
                <a:off x="2977225" y="2547848"/>
                <a:ext cx="3851943" cy="3869794"/>
              </a:xfrm>
              <a:prstGeom prst="arc">
                <a:avLst>
                  <a:gd name="adj1" fmla="val 16200000"/>
                  <a:gd name="adj2" fmla="val 19742576"/>
                </a:avLst>
              </a:prstGeom>
              <a:ln w="38100" cap="flat" cmpd="sng" algn="ctr">
                <a:solidFill>
                  <a:srgbClr val="DD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grpSp>
            <p:nvGrpSpPr>
              <p:cNvPr id="4" name="Group 385"/>
              <p:cNvGrpSpPr>
                <a:grpSpLocks/>
              </p:cNvGrpSpPr>
              <p:nvPr/>
            </p:nvGrpSpPr>
            <p:grpSpPr bwMode="auto">
              <a:xfrm>
                <a:off x="934124" y="681430"/>
                <a:ext cx="6584725" cy="6043220"/>
                <a:chOff x="934124" y="681430"/>
                <a:chExt cx="6584725" cy="6043220"/>
              </a:xfrm>
            </p:grpSpPr>
            <p:sp>
              <p:nvSpPr>
                <p:cNvPr id="454" name="Arc 453"/>
                <p:cNvSpPr>
                  <a:spLocks noChangeAspect="1"/>
                </p:cNvSpPr>
                <p:nvPr/>
              </p:nvSpPr>
              <p:spPr>
                <a:xfrm rot="14995628">
                  <a:off x="1198520" y="2110427"/>
                  <a:ext cx="4722784" cy="3768489"/>
                </a:xfrm>
                <a:prstGeom prst="arc">
                  <a:avLst>
                    <a:gd name="adj1" fmla="val 16200000"/>
                    <a:gd name="adj2" fmla="val 19742576"/>
                  </a:avLst>
                </a:prstGeom>
                <a:ln w="38100" cap="flat" cmpd="sng" algn="ctr">
                  <a:solidFill>
                    <a:srgbClr val="DD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grpSp>
              <p:nvGrpSpPr>
                <p:cNvPr id="5" name="Group 384"/>
                <p:cNvGrpSpPr>
                  <a:grpSpLocks/>
                </p:cNvGrpSpPr>
                <p:nvPr/>
              </p:nvGrpSpPr>
              <p:grpSpPr bwMode="auto">
                <a:xfrm>
                  <a:off x="934124" y="681430"/>
                  <a:ext cx="6584725" cy="6043220"/>
                  <a:chOff x="934124" y="681430"/>
                  <a:chExt cx="6584725" cy="6043220"/>
                </a:xfrm>
              </p:grpSpPr>
              <p:sp>
                <p:nvSpPr>
                  <p:cNvPr id="456" name="Arc 455"/>
                  <p:cNvSpPr>
                    <a:spLocks noChangeAspect="1"/>
                  </p:cNvSpPr>
                  <p:nvPr/>
                </p:nvSpPr>
                <p:spPr>
                  <a:xfrm rot="7200000">
                    <a:off x="2985288" y="2604598"/>
                    <a:ext cx="3657523" cy="3659083"/>
                  </a:xfrm>
                  <a:prstGeom prst="arc">
                    <a:avLst>
                      <a:gd name="adj1" fmla="val 16200000"/>
                      <a:gd name="adj2" fmla="val 19742576"/>
                    </a:avLst>
                  </a:prstGeom>
                  <a:ln w="381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sp>
                <p:nvSpPr>
                  <p:cNvPr id="457" name="Arc 456"/>
                  <p:cNvSpPr>
                    <a:spLocks noChangeAspect="1"/>
                  </p:cNvSpPr>
                  <p:nvPr/>
                </p:nvSpPr>
                <p:spPr>
                  <a:xfrm rot="18146531">
                    <a:off x="1540876" y="1184894"/>
                    <a:ext cx="4487860" cy="3829270"/>
                  </a:xfrm>
                  <a:prstGeom prst="arc">
                    <a:avLst>
                      <a:gd name="adj1" fmla="val 16200000"/>
                      <a:gd name="adj2" fmla="val 19742576"/>
                    </a:avLst>
                  </a:prstGeom>
                  <a:ln w="38100" cap="flat" cmpd="sng" algn="ctr">
                    <a:solidFill>
                      <a:srgbClr val="DD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dirty="0"/>
                  </a:p>
                </p:txBody>
              </p:sp>
              <p:grpSp>
                <p:nvGrpSpPr>
                  <p:cNvPr id="6" name="Group 383"/>
                  <p:cNvGrpSpPr>
                    <a:grpSpLocks/>
                  </p:cNvGrpSpPr>
                  <p:nvPr/>
                </p:nvGrpSpPr>
                <p:grpSpPr bwMode="auto">
                  <a:xfrm>
                    <a:off x="934124" y="681430"/>
                    <a:ext cx="6584725" cy="6043220"/>
                    <a:chOff x="934124" y="677732"/>
                    <a:chExt cx="6584725" cy="6043220"/>
                  </a:xfrm>
                </p:grpSpPr>
                <p:sp>
                  <p:nvSpPr>
                    <p:cNvPr id="459" name="Arc 458"/>
                    <p:cNvSpPr>
                      <a:spLocks noChangeAspect="1"/>
                    </p:cNvSpPr>
                    <p:nvPr/>
                  </p:nvSpPr>
                  <p:spPr>
                    <a:xfrm rot="3600000">
                      <a:off x="3453306" y="1877904"/>
                      <a:ext cx="3657526" cy="3655030"/>
                    </a:xfrm>
                    <a:prstGeom prst="arc">
                      <a:avLst>
                        <a:gd name="adj1" fmla="val 16200000"/>
                        <a:gd name="adj2" fmla="val 19742576"/>
                      </a:avLst>
                    </a:prstGeom>
                    <a:ln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60" name="Arc 459"/>
                    <p:cNvSpPr>
                      <a:spLocks noChangeAspect="1"/>
                    </p:cNvSpPr>
                    <p:nvPr/>
                  </p:nvSpPr>
                  <p:spPr>
                    <a:xfrm rot="7200000" flipH="1">
                      <a:off x="3410758" y="1867779"/>
                      <a:ext cx="3657526" cy="3659080"/>
                    </a:xfrm>
                    <a:prstGeom prst="arc">
                      <a:avLst>
                        <a:gd name="adj1" fmla="val 16200000"/>
                        <a:gd name="adj2" fmla="val 19742576"/>
                      </a:avLst>
                    </a:prstGeom>
                    <a:ln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461" name="Arc 460"/>
                    <p:cNvSpPr>
                      <a:spLocks noChangeAspect="1"/>
                    </p:cNvSpPr>
                    <p:nvPr/>
                  </p:nvSpPr>
                  <p:spPr>
                    <a:xfrm rot="3574480">
                      <a:off x="2987457" y="1630773"/>
                      <a:ext cx="4354197" cy="3922471"/>
                    </a:xfrm>
                    <a:prstGeom prst="arc">
                      <a:avLst>
                        <a:gd name="adj1" fmla="val 16200000"/>
                        <a:gd name="adj2" fmla="val 19742576"/>
                      </a:avLst>
                    </a:prstGeom>
                    <a:ln w="38100" cap="flat" cmpd="sng" algn="ctr">
                      <a:solidFill>
                        <a:srgbClr val="DD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dirty="0"/>
                    </a:p>
                  </p:txBody>
                </p:sp>
                <p:grpSp>
                  <p:nvGrpSpPr>
                    <p:cNvPr id="7" name="Group 38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934124" y="677732"/>
                      <a:ext cx="6584725" cy="6043220"/>
                      <a:chOff x="934123" y="677732"/>
                      <a:chExt cx="6584725" cy="6043220"/>
                    </a:xfrm>
                  </p:grpSpPr>
                  <p:pic>
                    <p:nvPicPr>
                      <p:cNvPr id="22556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375" y="2728913"/>
                        <a:ext cx="2470150" cy="17684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  <p:sp>
                    <p:nvSpPr>
                      <p:cNvPr id="22557" name="Text Box 11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801550" y="5795962"/>
                        <a:ext cx="1375308" cy="641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eaLnBrk="0" hangingPunct="0"/>
                        <a:r>
                          <a:rPr lang="en-US" sz="1100" dirty="0">
                            <a:solidFill>
                              <a:srgbClr val="FF0000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STAR</a:t>
                        </a:r>
                      </a:p>
                    </p:txBody>
                  </p:sp>
                  <p:sp>
                    <p:nvSpPr>
                      <p:cNvPr id="22558" name="Text Box 11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3600000">
                        <a:off x="1460749" y="4493823"/>
                        <a:ext cx="2050559" cy="63101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eaLnBrk="0" hangingPunct="0"/>
                        <a:r>
                          <a:rPr lang="en-US" sz="1100" dirty="0" err="1">
                            <a:solidFill>
                              <a:srgbClr val="FF0000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ePHENIX</a:t>
                        </a:r>
                        <a:endParaRPr lang="en-US" sz="1100" dirty="0">
                          <a:solidFill>
                            <a:srgbClr val="FF0000"/>
                          </a:solidFill>
                          <a:latin typeface="Comic Sans MS" charset="0"/>
                          <a:ea typeface="Comic Sans MS" charset="0"/>
                          <a:cs typeface="Comic Sans MS" charset="0"/>
                        </a:endParaRPr>
                      </a:p>
                    </p:txBody>
                  </p:sp>
                  <p:sp>
                    <p:nvSpPr>
                      <p:cNvPr id="466" name="Arc 46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992610" y="1151633"/>
                        <a:ext cx="3659083" cy="3657523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0000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67" name="Arc 46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008818" y="1111129"/>
                        <a:ext cx="3659083" cy="3657523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FFFF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68" name="Arc 10"/>
                      <p:cNvSpPr>
                        <a:spLocks noChangeAspect="1"/>
                      </p:cNvSpPr>
                      <p:nvPr/>
                    </p:nvSpPr>
                    <p:spPr>
                      <a:xfrm rot="18000000">
                        <a:off x="2118129" y="1110348"/>
                        <a:ext cx="3657523" cy="3659083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0000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69" name="Arc 468"/>
                      <p:cNvSpPr>
                        <a:spLocks noChangeAspect="1"/>
                      </p:cNvSpPr>
                      <p:nvPr/>
                    </p:nvSpPr>
                    <p:spPr>
                      <a:xfrm rot="14400000">
                        <a:off x="1678471" y="1881953"/>
                        <a:ext cx="3657523" cy="3655030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FFFF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70" name="Arc 469"/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2113297" y="2646235"/>
                        <a:ext cx="3659080" cy="3657526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0000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71" name="Arc 15"/>
                      <p:cNvSpPr>
                        <a:spLocks noChangeAspect="1"/>
                      </p:cNvSpPr>
                      <p:nvPr/>
                    </p:nvSpPr>
                    <p:spPr>
                      <a:xfrm rot="18000000">
                        <a:off x="2144468" y="1144778"/>
                        <a:ext cx="3657523" cy="3655030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FFFF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72" name="Arc 16"/>
                      <p:cNvSpPr>
                        <a:spLocks noChangeAspect="1"/>
                      </p:cNvSpPr>
                      <p:nvPr/>
                    </p:nvSpPr>
                    <p:spPr>
                      <a:xfrm rot="14400000">
                        <a:off x="1723046" y="1881953"/>
                        <a:ext cx="3657523" cy="3655030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0000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473" name="Arc 17"/>
                      <p:cNvSpPr>
                        <a:spLocks noChangeAspect="1"/>
                      </p:cNvSpPr>
                      <p:nvPr/>
                    </p:nvSpPr>
                    <p:spPr>
                      <a:xfrm rot="10800000">
                        <a:off x="2141660" y="2609782"/>
                        <a:ext cx="3659083" cy="3657523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FFFF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2567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rot="18000000" flipV="1">
                        <a:off x="6175375" y="4979988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FF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68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919538" y="1130300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FF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69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rot="14400000" flipV="1">
                        <a:off x="1709738" y="5011738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FF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0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948113" y="6284913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FF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1" name="Rectangle 13"/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4256088" y="6140449"/>
                        <a:ext cx="279400" cy="48626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E6DCAC"/>
                          </a:gs>
                          <a:gs pos="23000">
                            <a:srgbClr val="C7AC4C"/>
                          </a:gs>
                          <a:gs pos="55000">
                            <a:srgbClr val="E6D78A"/>
                          </a:gs>
                          <a:gs pos="70000">
                            <a:srgbClr val="C7AC4C"/>
                          </a:gs>
                          <a:gs pos="88000">
                            <a:srgbClr val="E6D78A"/>
                          </a:gs>
                          <a:gs pos="100000">
                            <a:srgbClr val="E6DCAC"/>
                          </a:gs>
                        </a:gsLst>
                        <a:lin ang="2700000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pPr eaLnBrk="0" hangingPunct="0"/>
                        <a:endParaRPr lang="en-US">
                          <a:latin typeface="Comic Sans MS" charset="0"/>
                          <a:ea typeface="Comic Sans MS" charset="0"/>
                          <a:cs typeface="Comic Sans MS" charset="0"/>
                        </a:endParaRPr>
                      </a:p>
                    </p:txBody>
                  </p:sp>
                  <p:sp>
                    <p:nvSpPr>
                      <p:cNvPr id="22572" name="Rectangle 136"/>
                      <p:cNvSpPr>
                        <a:spLocks noChangeArrowheads="1"/>
                      </p:cNvSpPr>
                      <p:nvPr/>
                    </p:nvSpPr>
                    <p:spPr bwMode="auto">
                      <a:xfrm rot="3600000">
                        <a:off x="1951578" y="4826768"/>
                        <a:ext cx="279400" cy="463654"/>
                      </a:xfrm>
                      <a:prstGeom prst="rect">
                        <a:avLst/>
                      </a:pr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pPr eaLnBrk="0" hangingPunct="0"/>
                        <a:endParaRPr lang="en-US">
                          <a:latin typeface="Comic Sans MS" charset="0"/>
                          <a:ea typeface="Comic Sans MS" charset="0"/>
                          <a:cs typeface="Comic Sans MS" charset="0"/>
                        </a:endParaRPr>
                      </a:p>
                    </p:txBody>
                  </p:sp>
                  <p:sp>
                    <p:nvSpPr>
                      <p:cNvPr id="480" name="Oval 479"/>
                      <p:cNvSpPr/>
                      <p:nvPr/>
                    </p:nvSpPr>
                    <p:spPr>
                      <a:xfrm>
                        <a:off x="5603987" y="1485630"/>
                        <a:ext cx="1914861" cy="1906615"/>
                      </a:xfrm>
                      <a:prstGeom prst="ellipse">
                        <a:avLst/>
                      </a:prstGeom>
                      <a:noFill/>
                      <a:ln w="38100" cap="flat" cmpd="dbl" algn="ctr">
                        <a:gradFill>
                          <a:gsLst>
                            <a:gs pos="0">
                              <a:srgbClr val="FFEFD1">
                                <a:alpha val="44000"/>
                              </a:srgbClr>
                            </a:gs>
                            <a:gs pos="64999">
                              <a:srgbClr val="F0EBD5"/>
                            </a:gs>
                            <a:gs pos="100000">
                              <a:srgbClr val="D1C39F"/>
                            </a:gs>
                          </a:gsLst>
                          <a:lin ang="5400000" scaled="0"/>
                        </a:gra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81" name="Arc 480"/>
                      <p:cNvSpPr>
                        <a:spLocks noChangeAspect="1"/>
                      </p:cNvSpPr>
                      <p:nvPr/>
                    </p:nvSpPr>
                    <p:spPr>
                      <a:xfrm rot="577047">
                        <a:off x="2287538" y="941011"/>
                        <a:ext cx="4530292" cy="3880297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DD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cxnSp>
                    <p:nvCxnSpPr>
                      <p:cNvPr id="482" name="Straight Connector 481"/>
                      <p:cNvCxnSpPr>
                        <a:stCxn id="457" idx="2"/>
                        <a:endCxn id="481" idx="0"/>
                      </p:cNvCxnSpPr>
                      <p:nvPr/>
                    </p:nvCxnSpPr>
                    <p:spPr>
                      <a:xfrm>
                        <a:off x="3839508" y="961262"/>
                        <a:ext cx="1037348" cy="4052"/>
                      </a:xfrm>
                      <a:prstGeom prst="line">
                        <a:avLst/>
                      </a:prstGeom>
                      <a:ln w="38100">
                        <a:solidFill>
                          <a:srgbClr val="DD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83" name="Arc 482"/>
                      <p:cNvSpPr>
                        <a:spLocks noChangeAspect="1"/>
                      </p:cNvSpPr>
                      <p:nvPr/>
                    </p:nvSpPr>
                    <p:spPr>
                      <a:xfrm rot="11169758">
                        <a:off x="1833698" y="2686739"/>
                        <a:ext cx="4720743" cy="3766886"/>
                      </a:xfrm>
                      <a:prstGeom prst="arc">
                        <a:avLst>
                          <a:gd name="adj1" fmla="val 16200000"/>
                          <a:gd name="adj2" fmla="val 19742576"/>
                        </a:avLst>
                      </a:prstGeom>
                      <a:ln w="38100" cap="flat" cmpd="sng" algn="ctr">
                        <a:solidFill>
                          <a:srgbClr val="DD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grpSp>
                    <p:nvGrpSpPr>
                      <p:cNvPr id="8" name="Group 339"/>
                      <p:cNvGrpSpPr>
                        <a:grpSpLocks/>
                      </p:cNvGrpSpPr>
                      <p:nvPr/>
                    </p:nvGrpSpPr>
                    <p:grpSpPr bwMode="auto">
                      <a:xfrm rot="-405403">
                        <a:off x="1827997" y="4460440"/>
                        <a:ext cx="538680" cy="1294899"/>
                        <a:chOff x="2462702" y="3040432"/>
                        <a:chExt cx="645066" cy="1378422"/>
                      </a:xfrm>
                    </p:grpSpPr>
                    <p:sp>
                      <p:nvSpPr>
                        <p:cNvPr id="562" name="Freeform 34"/>
                        <p:cNvSpPr/>
                        <p:nvPr/>
                      </p:nvSpPr>
                      <p:spPr>
                        <a:xfrm rot="5874282" flipH="1">
                          <a:off x="2609954" y="3918918"/>
                          <a:ext cx="750232" cy="247471"/>
                        </a:xfrm>
                        <a:custGeom>
                          <a:avLst/>
                          <a:gdLst>
                            <a:gd name="connsiteX0" fmla="*/ 0 w 333487"/>
                            <a:gd name="connsiteY0" fmla="*/ 0 h 441063"/>
                            <a:gd name="connsiteX1" fmla="*/ 53788 w 333487"/>
                            <a:gd name="connsiteY1" fmla="*/ 161364 h 441063"/>
                            <a:gd name="connsiteX2" fmla="*/ 182880 w 333487"/>
                            <a:gd name="connsiteY2" fmla="*/ 247426 h 441063"/>
                            <a:gd name="connsiteX3" fmla="*/ 333487 w 333487"/>
                            <a:gd name="connsiteY3" fmla="*/ 441063 h 44106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33487" h="441063">
                              <a:moveTo>
                                <a:pt x="0" y="0"/>
                              </a:moveTo>
                              <a:cubicBezTo>
                                <a:pt x="11654" y="60063"/>
                                <a:pt x="23308" y="120126"/>
                                <a:pt x="53788" y="161364"/>
                              </a:cubicBezTo>
                              <a:cubicBezTo>
                                <a:pt x="84268" y="202602"/>
                                <a:pt x="136264" y="200810"/>
                                <a:pt x="182880" y="247426"/>
                              </a:cubicBezTo>
                              <a:cubicBezTo>
                                <a:pt x="229496" y="294042"/>
                                <a:pt x="281491" y="367552"/>
                                <a:pt x="333487" y="441063"/>
                              </a:cubicBezTo>
                            </a:path>
                          </a:pathLst>
                        </a:custGeom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63" name="Freeform 35"/>
                        <p:cNvSpPr/>
                        <p:nvPr/>
                      </p:nvSpPr>
                      <p:spPr>
                        <a:xfrm rot="21386850">
                          <a:off x="2463235" y="3028512"/>
                          <a:ext cx="456126" cy="681245"/>
                        </a:xfrm>
                        <a:custGeom>
                          <a:avLst/>
                          <a:gdLst>
                            <a:gd name="connsiteX0" fmla="*/ 0 w 333487"/>
                            <a:gd name="connsiteY0" fmla="*/ 0 h 441063"/>
                            <a:gd name="connsiteX1" fmla="*/ 53788 w 333487"/>
                            <a:gd name="connsiteY1" fmla="*/ 161364 h 441063"/>
                            <a:gd name="connsiteX2" fmla="*/ 182880 w 333487"/>
                            <a:gd name="connsiteY2" fmla="*/ 247426 h 441063"/>
                            <a:gd name="connsiteX3" fmla="*/ 333487 w 333487"/>
                            <a:gd name="connsiteY3" fmla="*/ 441063 h 44106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33487" h="441063">
                              <a:moveTo>
                                <a:pt x="0" y="0"/>
                              </a:moveTo>
                              <a:cubicBezTo>
                                <a:pt x="11654" y="60063"/>
                                <a:pt x="23308" y="120126"/>
                                <a:pt x="53788" y="161364"/>
                              </a:cubicBezTo>
                              <a:cubicBezTo>
                                <a:pt x="84268" y="202602"/>
                                <a:pt x="136264" y="200810"/>
                                <a:pt x="182880" y="247426"/>
                              </a:cubicBezTo>
                              <a:cubicBezTo>
                                <a:pt x="229496" y="294042"/>
                                <a:pt x="281491" y="367552"/>
                                <a:pt x="333487" y="441063"/>
                              </a:cubicBezTo>
                            </a:path>
                          </a:pathLst>
                        </a:custGeom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</p:grpSp>
                  <p:cxnSp>
                    <p:nvCxnSpPr>
                      <p:cNvPr id="485" name="Straight Connector 36"/>
                      <p:cNvCxnSpPr/>
                      <p:nvPr/>
                    </p:nvCxnSpPr>
                    <p:spPr>
                      <a:xfrm>
                        <a:off x="1781021" y="4614736"/>
                        <a:ext cx="429527" cy="887042"/>
                      </a:xfrm>
                      <a:prstGeom prst="line">
                        <a:avLst/>
                      </a:prstGeom>
                      <a:ln w="38100">
                        <a:solidFill>
                          <a:srgbClr val="DD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6" name="Straight Connector 485"/>
                      <p:cNvCxnSpPr>
                        <a:stCxn id="461" idx="2"/>
                        <a:endCxn id="452" idx="0"/>
                      </p:cNvCxnSpPr>
                      <p:nvPr/>
                    </p:nvCxnSpPr>
                    <p:spPr>
                      <a:xfrm rot="5400000">
                        <a:off x="6347969" y="4817159"/>
                        <a:ext cx="882990" cy="461944"/>
                      </a:xfrm>
                      <a:prstGeom prst="line">
                        <a:avLst/>
                      </a:prstGeom>
                      <a:ln w="38100">
                        <a:solidFill>
                          <a:srgbClr val="DD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7" name="Straight Connector 486"/>
                      <p:cNvCxnSpPr>
                        <a:stCxn id="483" idx="0"/>
                        <a:endCxn id="452" idx="2"/>
                      </p:cNvCxnSpPr>
                      <p:nvPr/>
                    </p:nvCxnSpPr>
                    <p:spPr>
                      <a:xfrm flipV="1">
                        <a:off x="3993489" y="6409071"/>
                        <a:ext cx="899575" cy="36452"/>
                      </a:xfrm>
                      <a:prstGeom prst="line">
                        <a:avLst/>
                      </a:prstGeom>
                      <a:ln w="38100">
                        <a:solidFill>
                          <a:srgbClr val="DD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9" name="Group 7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45715" y="2037079"/>
                        <a:ext cx="4437093" cy="679261"/>
                        <a:chOff x="2145715" y="2037079"/>
                        <a:chExt cx="4437093" cy="679261"/>
                      </a:xfrm>
                    </p:grpSpPr>
                    <p:sp>
                      <p:nvSpPr>
                        <p:cNvPr id="22656" name="Text Box 1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28509" y="2037079"/>
                          <a:ext cx="1970592" cy="67926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algn="ctr" eaLnBrk="0" hangingPunct="0"/>
                          <a:r>
                            <a:rPr lang="en-US" sz="600" dirty="0">
                              <a:solidFill>
                                <a:srgbClr val="000000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6 pass 2.5 </a:t>
                          </a:r>
                          <a:r>
                            <a:rPr lang="en-US" sz="600" dirty="0" err="1">
                              <a:solidFill>
                                <a:srgbClr val="000000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GeV</a:t>
                          </a:r>
                          <a:r>
                            <a:rPr lang="en-US" sz="600" dirty="0">
                              <a:solidFill>
                                <a:srgbClr val="000000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 ERL</a:t>
                          </a:r>
                        </a:p>
                      </p:txBody>
                    </p:sp>
                    <p:cxnSp>
                      <p:nvCxnSpPr>
                        <p:cNvPr id="560" name="Straight Arrow Connector 559"/>
                        <p:cNvCxnSpPr/>
                        <p:nvPr/>
                      </p:nvCxnSpPr>
                      <p:spPr>
                        <a:xfrm>
                          <a:off x="5237497" y="2229044"/>
                          <a:ext cx="1345311" cy="40504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00FF"/>
                          </a:solidFill>
                          <a:tailEnd type="arrow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1" name="Straight Arrow Connector 560"/>
                        <p:cNvCxnSpPr>
                          <a:endCxn id="523" idx="0"/>
                        </p:cNvCxnSpPr>
                        <p:nvPr/>
                      </p:nvCxnSpPr>
                      <p:spPr>
                        <a:xfrm rot="10800000">
                          <a:off x="2145715" y="2216892"/>
                          <a:ext cx="1466875" cy="12152"/>
                        </a:xfrm>
                        <a:prstGeom prst="straightConnector1">
                          <a:avLst/>
                        </a:prstGeom>
                        <a:ln>
                          <a:solidFill>
                            <a:srgbClr val="0000FF"/>
                          </a:solidFill>
                          <a:tailEnd type="arrow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2584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rot="14400000" flipV="1">
                        <a:off x="6148743" y="2403474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0" name="Group 19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3651754">
                        <a:off x="6410614" y="2273109"/>
                        <a:ext cx="623481" cy="136262"/>
                        <a:chOff x="786993" y="1745932"/>
                        <a:chExt cx="740248" cy="161824"/>
                      </a:xfrm>
                    </p:grpSpPr>
                    <p:grpSp>
                      <p:nvGrpSpPr>
                        <p:cNvPr id="11" name="Group 10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335274" y="1746533"/>
                          <a:ext cx="191967" cy="158541"/>
                          <a:chOff x="1338874" y="1146562"/>
                          <a:chExt cx="191967" cy="158541"/>
                        </a:xfrm>
                      </p:grpSpPr>
                      <p:sp>
                        <p:nvSpPr>
                          <p:cNvPr id="555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64041" y="1153734"/>
                            <a:ext cx="52898" cy="144369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6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21376" y="1150633"/>
                            <a:ext cx="48090" cy="144369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algn="ctr" eaLnBrk="0" hangingPunct="0">
                              <a:defRPr/>
                            </a:pPr>
                            <a:endParaRPr lang="en-US" sz="4200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7" name="Oval 117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 flipH="1">
                            <a:off x="1368529" y="1149693"/>
                            <a:ext cx="52898" cy="139555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8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25559" y="1147762"/>
                            <a:ext cx="52898" cy="139555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2" name="Group 10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155938" y="1745932"/>
                          <a:ext cx="189214" cy="159104"/>
                          <a:chOff x="1343464" y="1144477"/>
                          <a:chExt cx="189214" cy="159104"/>
                        </a:xfrm>
                      </p:grpSpPr>
                      <p:sp>
                        <p:nvSpPr>
                          <p:cNvPr id="551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61142" y="1141701"/>
                            <a:ext cx="52900" cy="144369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2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22374" y="1142110"/>
                            <a:ext cx="52897" cy="144369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algn="ctr" eaLnBrk="0" hangingPunct="0">
                              <a:defRPr/>
                            </a:pPr>
                            <a:endParaRPr lang="en-US" sz="4200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3" name="Oval 1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69351" y="1150752"/>
                            <a:ext cx="52900" cy="139558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4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28722" y="1144617"/>
                            <a:ext cx="52900" cy="139555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" name="Group 10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0671" y="1748853"/>
                          <a:ext cx="191965" cy="158540"/>
                          <a:chOff x="1342123" y="1145914"/>
                          <a:chExt cx="191965" cy="158540"/>
                        </a:xfrm>
                      </p:grpSpPr>
                      <p:sp>
                        <p:nvSpPr>
                          <p:cNvPr id="547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65685" y="1155846"/>
                            <a:ext cx="52897" cy="144368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48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20373" y="1158119"/>
                            <a:ext cx="52897" cy="144368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algn="ctr" eaLnBrk="0" hangingPunct="0">
                              <a:defRPr/>
                            </a:pPr>
                            <a:endParaRPr lang="en-US" sz="4200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49" name="Oval 1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67833" y="1156009"/>
                            <a:ext cx="52897" cy="139558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50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29063" y="1156423"/>
                            <a:ext cx="52900" cy="139558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" name="Group 11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86993" y="1749218"/>
                          <a:ext cx="191965" cy="158538"/>
                          <a:chOff x="1342461" y="1144795"/>
                          <a:chExt cx="191965" cy="158538"/>
                        </a:xfrm>
                      </p:grpSpPr>
                      <p:sp>
                        <p:nvSpPr>
                          <p:cNvPr id="543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67767" y="1157209"/>
                            <a:ext cx="52900" cy="139556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44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30475" y="1151940"/>
                            <a:ext cx="48090" cy="144369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algn="ctr" eaLnBrk="0" hangingPunct="0">
                              <a:defRPr/>
                            </a:pPr>
                            <a:endParaRPr lang="en-US" sz="4200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45" name="Oval 1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77628" y="1151000"/>
                            <a:ext cx="52897" cy="139556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46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34659" y="1149068"/>
                            <a:ext cx="52897" cy="139556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491" name="Rounded Rectangle 490"/>
                      <p:cNvSpPr/>
                      <p:nvPr/>
                    </p:nvSpPr>
                    <p:spPr>
                      <a:xfrm rot="3403867">
                        <a:off x="6025812" y="2421405"/>
                        <a:ext cx="826285" cy="149930"/>
                      </a:xfrm>
                      <a:prstGeom prst="roundRect">
                        <a:avLst/>
                      </a:prstGeom>
                      <a:noFill/>
                      <a:ln w="76200" cap="flat" cmpd="tri" algn="ctr">
                        <a:solidFill>
                          <a:schemeClr val="accent5">
                            <a:lumMod val="75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2587" name="Text Box 1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3304980">
                        <a:off x="5433654" y="2458696"/>
                        <a:ext cx="1337674" cy="66813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 eaLnBrk="0" hangingPunct="0"/>
                        <a:r>
                          <a:rPr lang="en-US" sz="600" dirty="0">
                            <a:solidFill>
                              <a:srgbClr val="1513D7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Coherent </a:t>
                        </a:r>
                      </a:p>
                      <a:p>
                        <a:pPr algn="ctr" eaLnBrk="0" hangingPunct="0"/>
                        <a:r>
                          <a:rPr lang="en-US" sz="600" dirty="0" err="1">
                            <a:solidFill>
                              <a:srgbClr val="1513D7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e</a:t>
                        </a:r>
                        <a:r>
                          <a:rPr lang="en-US" sz="600" dirty="0">
                            <a:solidFill>
                              <a:srgbClr val="1513D7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-cooler</a:t>
                        </a:r>
                      </a:p>
                    </p:txBody>
                  </p:sp>
                  <p:sp>
                    <p:nvSpPr>
                      <p:cNvPr id="493" name="Freeform 492"/>
                      <p:cNvSpPr/>
                      <p:nvPr/>
                    </p:nvSpPr>
                    <p:spPr>
                      <a:xfrm>
                        <a:off x="4949794" y="1281246"/>
                        <a:ext cx="794219" cy="267327"/>
                      </a:xfrm>
                      <a:custGeom>
                        <a:avLst/>
                        <a:gdLst>
                          <a:gd name="connsiteX0" fmla="*/ 0 w 796066"/>
                          <a:gd name="connsiteY0" fmla="*/ 0 h 268941"/>
                          <a:gd name="connsiteX1" fmla="*/ 473336 w 796066"/>
                          <a:gd name="connsiteY1" fmla="*/ 86061 h 268941"/>
                          <a:gd name="connsiteX2" fmla="*/ 796066 w 796066"/>
                          <a:gd name="connsiteY2" fmla="*/ 268941 h 268941"/>
                          <a:gd name="connsiteX3" fmla="*/ 796066 w 796066"/>
                          <a:gd name="connsiteY3" fmla="*/ 268941 h 2689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96066" h="268941">
                            <a:moveTo>
                              <a:pt x="0" y="0"/>
                            </a:moveTo>
                            <a:cubicBezTo>
                              <a:pt x="170329" y="20619"/>
                              <a:pt x="340658" y="41238"/>
                              <a:pt x="473336" y="86061"/>
                            </a:cubicBezTo>
                            <a:cubicBezTo>
                              <a:pt x="606014" y="130884"/>
                              <a:pt x="796066" y="268941"/>
                              <a:pt x="796066" y="268941"/>
                            </a:cubicBezTo>
                            <a:lnTo>
                              <a:pt x="796066" y="268941"/>
                            </a:lnTo>
                          </a:path>
                        </a:pathLst>
                      </a:custGeom>
                      <a:ln>
                        <a:solidFill>
                          <a:srgbClr val="0000FF"/>
                        </a:solidFill>
                        <a:headEnd type="none" w="med" len="med"/>
                        <a:tailEnd type="triangl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94" name="Freeform 493"/>
                      <p:cNvSpPr/>
                      <p:nvPr/>
                    </p:nvSpPr>
                    <p:spPr>
                      <a:xfrm rot="18675355">
                        <a:off x="2609876" y="959159"/>
                        <a:ext cx="911342" cy="372797"/>
                      </a:xfrm>
                      <a:custGeom>
                        <a:avLst/>
                        <a:gdLst>
                          <a:gd name="connsiteX0" fmla="*/ 0 w 796066"/>
                          <a:gd name="connsiteY0" fmla="*/ 0 h 268941"/>
                          <a:gd name="connsiteX1" fmla="*/ 473336 w 796066"/>
                          <a:gd name="connsiteY1" fmla="*/ 86061 h 268941"/>
                          <a:gd name="connsiteX2" fmla="*/ 796066 w 796066"/>
                          <a:gd name="connsiteY2" fmla="*/ 268941 h 268941"/>
                          <a:gd name="connsiteX3" fmla="*/ 796066 w 796066"/>
                          <a:gd name="connsiteY3" fmla="*/ 268941 h 2689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96066" h="268941">
                            <a:moveTo>
                              <a:pt x="0" y="0"/>
                            </a:moveTo>
                            <a:cubicBezTo>
                              <a:pt x="170329" y="20619"/>
                              <a:pt x="340658" y="41238"/>
                              <a:pt x="473336" y="86061"/>
                            </a:cubicBezTo>
                            <a:cubicBezTo>
                              <a:pt x="606014" y="130884"/>
                              <a:pt x="796066" y="268941"/>
                              <a:pt x="796066" y="268941"/>
                            </a:cubicBezTo>
                            <a:lnTo>
                              <a:pt x="796066" y="268941"/>
                            </a:lnTo>
                          </a:path>
                        </a:pathLst>
                      </a:custGeom>
                      <a:ln>
                        <a:solidFill>
                          <a:srgbClr val="DD0000"/>
                        </a:solidFill>
                        <a:headEnd type="triangl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2590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rot="14400000" flipV="1">
                        <a:off x="6150536" y="2416024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6" name="Freeform 495"/>
                      <p:cNvSpPr/>
                      <p:nvPr/>
                    </p:nvSpPr>
                    <p:spPr>
                      <a:xfrm>
                        <a:off x="4917377" y="1358203"/>
                        <a:ext cx="798270" cy="267327"/>
                      </a:xfrm>
                      <a:custGeom>
                        <a:avLst/>
                        <a:gdLst>
                          <a:gd name="connsiteX0" fmla="*/ 0 w 796066"/>
                          <a:gd name="connsiteY0" fmla="*/ 0 h 268941"/>
                          <a:gd name="connsiteX1" fmla="*/ 473336 w 796066"/>
                          <a:gd name="connsiteY1" fmla="*/ 86061 h 268941"/>
                          <a:gd name="connsiteX2" fmla="*/ 796066 w 796066"/>
                          <a:gd name="connsiteY2" fmla="*/ 268941 h 268941"/>
                          <a:gd name="connsiteX3" fmla="*/ 796066 w 796066"/>
                          <a:gd name="connsiteY3" fmla="*/ 268941 h 26894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96066" h="268941">
                            <a:moveTo>
                              <a:pt x="0" y="0"/>
                            </a:moveTo>
                            <a:cubicBezTo>
                              <a:pt x="170329" y="20619"/>
                              <a:pt x="340658" y="41238"/>
                              <a:pt x="473336" y="86061"/>
                            </a:cubicBezTo>
                            <a:cubicBezTo>
                              <a:pt x="606014" y="130884"/>
                              <a:pt x="796066" y="268941"/>
                              <a:pt x="796066" y="268941"/>
                            </a:cubicBezTo>
                            <a:lnTo>
                              <a:pt x="796066" y="268941"/>
                            </a:lnTo>
                          </a:path>
                        </a:pathLst>
                      </a:custGeom>
                      <a:ln>
                        <a:solidFill>
                          <a:srgbClr val="FFFF00"/>
                        </a:solidFill>
                        <a:headEnd type="triangl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grpSp>
                    <p:nvGrpSpPr>
                      <p:cNvPr id="15" name="Group 4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34123" y="966543"/>
                        <a:ext cx="2086984" cy="1922707"/>
                        <a:chOff x="934123" y="966543"/>
                        <a:chExt cx="2086984" cy="1922707"/>
                      </a:xfrm>
                    </p:grpSpPr>
                    <p:sp>
                      <p:nvSpPr>
                        <p:cNvPr id="22598" name="Line 1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18000000" flipV="1">
                          <a:off x="1697038" y="2432050"/>
                          <a:ext cx="914400" cy="0"/>
                        </a:xfrm>
                        <a:prstGeom prst="line">
                          <a:avLst/>
                        </a:prstGeom>
                        <a:noFill/>
                        <a:ln w="76200">
                          <a:solidFill>
                            <a:srgbClr val="00FF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grpSp>
                      <p:nvGrpSpPr>
                        <p:cNvPr id="16" name="Group 195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 rot="7165234">
                          <a:off x="1695721" y="2267242"/>
                          <a:ext cx="623481" cy="136264"/>
                          <a:chOff x="786993" y="1745932"/>
                          <a:chExt cx="740248" cy="161824"/>
                        </a:xfrm>
                      </p:grpSpPr>
                      <p:grpSp>
                        <p:nvGrpSpPr>
                          <p:cNvPr id="17" name="Group 10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335274" y="1746533"/>
                            <a:ext cx="191967" cy="158541"/>
                            <a:chOff x="1338874" y="1146562"/>
                            <a:chExt cx="191967" cy="158541"/>
                          </a:xfrm>
                        </p:grpSpPr>
                        <p:sp>
                          <p:nvSpPr>
                            <p:cNvPr id="535" name="Oval 11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65071" y="1165601"/>
                              <a:ext cx="57708" cy="15399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6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22730" y="1165295"/>
                              <a:ext cx="48090" cy="163615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algn="ctr" eaLnBrk="0" hangingPunct="0">
                                <a:defRPr/>
                              </a:pPr>
                              <a:endParaRPr lang="en-US" sz="4200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7" name="Oval 117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67540" y="1167105"/>
                              <a:ext cx="52901" cy="158802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8" name="Oval 11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25226" y="1163003"/>
                              <a:ext cx="52898" cy="15399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8" name="Group 103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55938" y="1745932"/>
                            <a:ext cx="189214" cy="159104"/>
                            <a:chOff x="1343464" y="1144477"/>
                            <a:chExt cx="189214" cy="159104"/>
                          </a:xfrm>
                        </p:grpSpPr>
                        <p:sp>
                          <p:nvSpPr>
                            <p:cNvPr id="531" name="Oval 11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78649" y="1173567"/>
                              <a:ext cx="52900" cy="15880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2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33330" y="1171519"/>
                              <a:ext cx="52900" cy="15880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algn="ctr" eaLnBrk="0" hangingPunct="0">
                                <a:defRPr/>
                              </a:pPr>
                              <a:endParaRPr lang="en-US" sz="4200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3" name="Oval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73726" y="1166127"/>
                              <a:ext cx="52900" cy="153990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4" name="Oval 11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34955" y="1165907"/>
                              <a:ext cx="52897" cy="153990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9" name="Group 10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0671" y="1748853"/>
                            <a:ext cx="191965" cy="158540"/>
                            <a:chOff x="1342123" y="1145914"/>
                            <a:chExt cx="191965" cy="158540"/>
                          </a:xfrm>
                        </p:grpSpPr>
                        <p:sp>
                          <p:nvSpPr>
                            <p:cNvPr id="527" name="Oval 11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65715" y="1177851"/>
                              <a:ext cx="52900" cy="153990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28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24247" y="1180867"/>
                              <a:ext cx="48090" cy="15880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algn="ctr" eaLnBrk="0" hangingPunct="0">
                                <a:defRPr/>
                              </a:pPr>
                              <a:endParaRPr lang="en-US" sz="4200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29" name="Oval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70882" y="1176120"/>
                              <a:ext cx="52897" cy="153990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30" name="Oval 11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25561" y="1174074"/>
                              <a:ext cx="52897" cy="153990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20" name="Group 11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786993" y="1749218"/>
                            <a:ext cx="191965" cy="158538"/>
                            <a:chOff x="1342461" y="1144795"/>
                            <a:chExt cx="191965" cy="158538"/>
                          </a:xfrm>
                        </p:grpSpPr>
                        <p:sp>
                          <p:nvSpPr>
                            <p:cNvPr id="523" name="Oval 11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64257" y="1170540"/>
                              <a:ext cx="52897" cy="15399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24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422791" y="1173556"/>
                              <a:ext cx="48090" cy="158805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algn="ctr" eaLnBrk="0" hangingPunct="0">
                                <a:defRPr/>
                              </a:pPr>
                              <a:endParaRPr lang="en-US" sz="4200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25" name="Oval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69426" y="1168809"/>
                              <a:ext cx="52900" cy="15399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  <p:sp>
                          <p:nvSpPr>
                            <p:cNvPr id="526" name="Oval 11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flipH="1">
                              <a:off x="1326466" y="1170954"/>
                              <a:ext cx="52900" cy="153991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chemeClr val="accent1"/>
                                </a:gs>
                                <a:gs pos="50000">
                                  <a:schemeClr val="accent1">
                                    <a:gamma/>
                                    <a:shade val="46275"/>
                                    <a:invGamma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0" scaled="1"/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endParaRPr lang="en-US" dirty="0">
                                <a:latin typeface="Comic Sans MS"/>
                                <a:cs typeface="Comic Sans MS"/>
                              </a:endParaRPr>
                            </a:p>
                          </p:txBody>
                        </p:sp>
                      </p:grpSp>
                    </p:grpSp>
                    <p:sp>
                      <p:nvSpPr>
                        <p:cNvPr id="505" name="Oval 504"/>
                        <p:cNvSpPr/>
                        <p:nvPr/>
                      </p:nvSpPr>
                      <p:spPr>
                        <a:xfrm>
                          <a:off x="934123" y="966543"/>
                          <a:ext cx="2086984" cy="1871831"/>
                        </a:xfrm>
                        <a:prstGeom prst="ellipse">
                          <a:avLst/>
                        </a:prstGeom>
                        <a:noFill/>
                        <a:ln w="38100" cap="flat" cmpd="tri" algn="ctr">
                          <a:gradFill>
                            <a:gsLst>
                              <a:gs pos="0">
                                <a:schemeClr val="accent1">
                                  <a:tint val="66000"/>
                                  <a:satMod val="160000"/>
                                  <a:alpha val="46000"/>
                                </a:schemeClr>
                              </a:gs>
                              <a:gs pos="50000">
                                <a:schemeClr val="accent1">
                                  <a:tint val="44500"/>
                                  <a:satMod val="160000"/>
                                </a:schemeClr>
                              </a:gs>
                              <a:gs pos="100000">
                                <a:schemeClr val="accent1">
                                  <a:tint val="23500"/>
                                  <a:satMod val="160000"/>
                                </a:schemeClr>
                              </a:gs>
                            </a:gsLst>
                            <a:lin ang="5400000" scaled="0"/>
                          </a:gra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06" name="Can 505"/>
                        <p:cNvSpPr/>
                        <p:nvPr/>
                      </p:nvSpPr>
                      <p:spPr bwMode="auto">
                        <a:xfrm rot="1920000">
                          <a:off x="1930950" y="1844253"/>
                          <a:ext cx="153981" cy="178218"/>
                        </a:xfrm>
                        <a:prstGeom prst="can">
                          <a:avLst/>
                        </a:prstGeom>
                        <a:solidFill>
                          <a:srgbClr val="C0504D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 dirty="0"/>
                        </a:p>
                      </p:txBody>
                    </p:sp>
                    <p:sp>
                      <p:nvSpPr>
                        <p:cNvPr id="22604" name="Text Box 1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11369" y="1673412"/>
                          <a:ext cx="1063625" cy="67926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sz="600" dirty="0">
                              <a:solidFill>
                                <a:srgbClr val="0000FF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Beam-dump</a:t>
                          </a:r>
                        </a:p>
                      </p:txBody>
                    </p:sp>
                    <p:sp>
                      <p:nvSpPr>
                        <p:cNvPr id="22605" name="Text Box 1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69897" y="1286960"/>
                          <a:ext cx="1470099" cy="67926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sz="600" dirty="0">
                              <a:solidFill>
                                <a:srgbClr val="0000FF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Polarized </a:t>
                          </a:r>
                          <a:r>
                            <a:rPr lang="en-US" sz="600" dirty="0" err="1">
                              <a:solidFill>
                                <a:srgbClr val="0000FF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e</a:t>
                          </a:r>
                          <a:r>
                            <a:rPr lang="en-US" sz="600" dirty="0">
                              <a:solidFill>
                                <a:srgbClr val="0000FF"/>
                              </a:solidFill>
                              <a:latin typeface="Comic Sans MS" charset="0"/>
                              <a:ea typeface="Comic Sans MS" charset="0"/>
                              <a:cs typeface="Comic Sans MS" charset="0"/>
                            </a:rPr>
                            <a:t>-gun</a:t>
                          </a:r>
                        </a:p>
                      </p:txBody>
                    </p:sp>
                    <p:grpSp>
                      <p:nvGrpSpPr>
                        <p:cNvPr id="21" name="Group 102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18332405" flipV="1">
                          <a:off x="2234818" y="1684465"/>
                          <a:ext cx="124781" cy="109122"/>
                          <a:chOff x="1349301" y="1142797"/>
                          <a:chExt cx="190434" cy="157189"/>
                        </a:xfrm>
                      </p:grpSpPr>
                      <p:sp>
                        <p:nvSpPr>
                          <p:cNvPr id="515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93026" y="1157393"/>
                            <a:ext cx="55636" cy="157601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16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440425" y="1155698"/>
                            <a:ext cx="49452" cy="157597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algn="ctr" eaLnBrk="0" hangingPunct="0">
                              <a:defRPr/>
                            </a:pPr>
                            <a:endParaRPr lang="en-US" sz="4200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17" name="Oval 117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 flipH="1">
                            <a:off x="1389687" y="1154338"/>
                            <a:ext cx="61815" cy="157597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  <p:sp>
                        <p:nvSpPr>
                          <p:cNvPr id="518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 flipH="1">
                            <a:off x="1364398" y="1156710"/>
                            <a:ext cx="55632" cy="157601"/>
                          </a:xfrm>
                          <a:prstGeom prst="ellipse">
                            <a:avLst/>
                          </a:prstGeom>
                          <a:gradFill rotWithShape="0">
                            <a:gsLst>
                              <a:gs pos="0">
                                <a:schemeClr val="accent1"/>
                              </a:gs>
                              <a:gs pos="50000">
                                <a:schemeClr val="accent1">
                                  <a:gamma/>
                                  <a:shade val="46275"/>
                                  <a:invGamma/>
                                </a:schemeClr>
                              </a:gs>
                              <a:gs pos="100000">
                                <a:schemeClr val="accent1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endParaRPr lang="en-US" dirty="0">
                              <a:latin typeface="Comic Sans MS"/>
                              <a:cs typeface="Comic Sans MS"/>
                            </a:endParaRPr>
                          </a:p>
                        </p:txBody>
                      </p:sp>
                    </p:grpSp>
                    <p:sp>
                      <p:nvSpPr>
                        <p:cNvPr id="510" name="Freeform 509"/>
                        <p:cNvSpPr/>
                        <p:nvPr/>
                      </p:nvSpPr>
                      <p:spPr>
                        <a:xfrm rot="18332405">
                          <a:off x="2022215" y="1858399"/>
                          <a:ext cx="417192" cy="137773"/>
                        </a:xfrm>
                        <a:custGeom>
                          <a:avLst/>
                          <a:gdLst>
                            <a:gd name="connsiteX0" fmla="*/ 0 w 323850"/>
                            <a:gd name="connsiteY0" fmla="*/ 104775 h 113242"/>
                            <a:gd name="connsiteX1" fmla="*/ 139700 w 323850"/>
                            <a:gd name="connsiteY1" fmla="*/ 98425 h 113242"/>
                            <a:gd name="connsiteX2" fmla="*/ 190500 w 323850"/>
                            <a:gd name="connsiteY2" fmla="*/ 15875 h 113242"/>
                            <a:gd name="connsiteX3" fmla="*/ 323850 w 323850"/>
                            <a:gd name="connsiteY3" fmla="*/ 3175 h 1132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23850" h="113242">
                              <a:moveTo>
                                <a:pt x="0" y="104775"/>
                              </a:moveTo>
                              <a:cubicBezTo>
                                <a:pt x="53975" y="109008"/>
                                <a:pt x="107950" y="113242"/>
                                <a:pt x="139700" y="98425"/>
                              </a:cubicBezTo>
                              <a:cubicBezTo>
                                <a:pt x="171450" y="83608"/>
                                <a:pt x="159808" y="31750"/>
                                <a:pt x="190500" y="15875"/>
                              </a:cubicBezTo>
                              <a:cubicBezTo>
                                <a:pt x="221192" y="0"/>
                                <a:pt x="323850" y="3175"/>
                                <a:pt x="323850" y="3175"/>
                              </a:cubicBezTo>
                            </a:path>
                          </a:pathLst>
                        </a:custGeom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11" name="Freeform 510"/>
                        <p:cNvSpPr/>
                        <p:nvPr/>
                      </p:nvSpPr>
                      <p:spPr>
                        <a:xfrm rot="18332405" flipH="1">
                          <a:off x="2317987" y="1574873"/>
                          <a:ext cx="263278" cy="121564"/>
                        </a:xfrm>
                        <a:custGeom>
                          <a:avLst/>
                          <a:gdLst>
                            <a:gd name="connsiteX0" fmla="*/ 0 w 323850"/>
                            <a:gd name="connsiteY0" fmla="*/ 104775 h 113242"/>
                            <a:gd name="connsiteX1" fmla="*/ 139700 w 323850"/>
                            <a:gd name="connsiteY1" fmla="*/ 98425 h 113242"/>
                            <a:gd name="connsiteX2" fmla="*/ 190500 w 323850"/>
                            <a:gd name="connsiteY2" fmla="*/ 15875 h 113242"/>
                            <a:gd name="connsiteX3" fmla="*/ 323850 w 323850"/>
                            <a:gd name="connsiteY3" fmla="*/ 3175 h 1132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23850" h="113242">
                              <a:moveTo>
                                <a:pt x="0" y="104775"/>
                              </a:moveTo>
                              <a:cubicBezTo>
                                <a:pt x="53975" y="109008"/>
                                <a:pt x="107950" y="113242"/>
                                <a:pt x="139700" y="98425"/>
                              </a:cubicBezTo>
                              <a:cubicBezTo>
                                <a:pt x="171450" y="83608"/>
                                <a:pt x="159808" y="31750"/>
                                <a:pt x="190500" y="15875"/>
                              </a:cubicBezTo>
                              <a:cubicBezTo>
                                <a:pt x="221192" y="0"/>
                                <a:pt x="323850" y="3175"/>
                                <a:pt x="323850" y="3175"/>
                              </a:cubicBezTo>
                            </a:path>
                          </a:pathLst>
                        </a:custGeom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12" name="Freeform 511"/>
                        <p:cNvSpPr/>
                        <p:nvPr/>
                      </p:nvSpPr>
                      <p:spPr>
                        <a:xfrm rot="18332405" flipH="1">
                          <a:off x="2040415" y="1730814"/>
                          <a:ext cx="263276" cy="125618"/>
                        </a:xfrm>
                        <a:custGeom>
                          <a:avLst/>
                          <a:gdLst>
                            <a:gd name="connsiteX0" fmla="*/ 0 w 323850"/>
                            <a:gd name="connsiteY0" fmla="*/ 104775 h 113242"/>
                            <a:gd name="connsiteX1" fmla="*/ 139700 w 323850"/>
                            <a:gd name="connsiteY1" fmla="*/ 98425 h 113242"/>
                            <a:gd name="connsiteX2" fmla="*/ 190500 w 323850"/>
                            <a:gd name="connsiteY2" fmla="*/ 15875 h 113242"/>
                            <a:gd name="connsiteX3" fmla="*/ 323850 w 323850"/>
                            <a:gd name="connsiteY3" fmla="*/ 3175 h 1132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23850" h="113242">
                              <a:moveTo>
                                <a:pt x="0" y="104775"/>
                              </a:moveTo>
                              <a:cubicBezTo>
                                <a:pt x="53975" y="109008"/>
                                <a:pt x="107950" y="113242"/>
                                <a:pt x="139700" y="98425"/>
                              </a:cubicBezTo>
                              <a:cubicBezTo>
                                <a:pt x="171450" y="83608"/>
                                <a:pt x="159808" y="31750"/>
                                <a:pt x="190500" y="15875"/>
                              </a:cubicBezTo>
                              <a:cubicBezTo>
                                <a:pt x="221192" y="0"/>
                                <a:pt x="323850" y="3175"/>
                                <a:pt x="323850" y="3175"/>
                              </a:cubicBezTo>
                            </a:path>
                          </a:pathLst>
                        </a:custGeom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13" name="Freeform 512"/>
                        <p:cNvSpPr/>
                        <p:nvPr/>
                      </p:nvSpPr>
                      <p:spPr>
                        <a:xfrm rot="18332405">
                          <a:off x="2198456" y="1552603"/>
                          <a:ext cx="291630" cy="89147"/>
                        </a:xfrm>
                        <a:custGeom>
                          <a:avLst/>
                          <a:gdLst>
                            <a:gd name="connsiteX0" fmla="*/ 0 w 323850"/>
                            <a:gd name="connsiteY0" fmla="*/ 104775 h 113242"/>
                            <a:gd name="connsiteX1" fmla="*/ 139700 w 323850"/>
                            <a:gd name="connsiteY1" fmla="*/ 98425 h 113242"/>
                            <a:gd name="connsiteX2" fmla="*/ 190500 w 323850"/>
                            <a:gd name="connsiteY2" fmla="*/ 15875 h 113242"/>
                            <a:gd name="connsiteX3" fmla="*/ 323850 w 323850"/>
                            <a:gd name="connsiteY3" fmla="*/ 3175 h 1132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23850" h="113242">
                              <a:moveTo>
                                <a:pt x="0" y="104775"/>
                              </a:moveTo>
                              <a:cubicBezTo>
                                <a:pt x="53975" y="109008"/>
                                <a:pt x="107950" y="113242"/>
                                <a:pt x="139700" y="98425"/>
                              </a:cubicBezTo>
                              <a:cubicBezTo>
                                <a:pt x="171450" y="83608"/>
                                <a:pt x="159808" y="31750"/>
                                <a:pt x="190500" y="15875"/>
                              </a:cubicBezTo>
                              <a:cubicBezTo>
                                <a:pt x="221192" y="0"/>
                                <a:pt x="323850" y="3175"/>
                                <a:pt x="323850" y="3175"/>
                              </a:cubicBezTo>
                            </a:path>
                          </a:pathLst>
                        </a:custGeom>
                        <a:ln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514" name="Oval 513"/>
                        <p:cNvSpPr/>
                        <p:nvPr/>
                      </p:nvSpPr>
                      <p:spPr>
                        <a:xfrm rot="12932405">
                          <a:off x="2328059" y="1382505"/>
                          <a:ext cx="170190" cy="85060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>
                            <a:defRPr/>
                          </a:pPr>
                          <a:endParaRPr lang="en-US"/>
                        </a:p>
                      </p:txBody>
                    </p:sp>
                  </p:grpSp>
                  <p:sp>
                    <p:nvSpPr>
                      <p:cNvPr id="22593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 rot="18000000" flipV="1">
                        <a:off x="1698831" y="2433843"/>
                        <a:ext cx="914400" cy="0"/>
                      </a:xfrm>
                      <a:prstGeom prst="line">
                        <a:avLst/>
                      </a:prstGeom>
                      <a:noFill/>
                      <a:ln w="76200">
                        <a:solidFill>
                          <a:srgbClr val="00FF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94" name="Rectangle 1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63209" y="806824"/>
                        <a:ext cx="403971" cy="569608"/>
                      </a:xfrm>
                      <a:prstGeom prst="rect">
                        <a:avLst/>
                      </a:prstGeom>
                      <a:blipFill dpi="0" rotWithShape="1">
                        <a:blip r:embed="rId7"/>
                        <a:srcRect/>
                        <a:tile tx="0" ty="0" sx="100000" sy="100000" flip="none" algn="tl"/>
                      </a:blip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pPr eaLnBrk="0" hangingPunct="0"/>
                        <a:endParaRPr lang="en-US">
                          <a:latin typeface="Comic Sans MS" charset="0"/>
                          <a:ea typeface="Comic Sans MS" charset="0"/>
                          <a:cs typeface="Comic Sans MS" charset="0"/>
                        </a:endParaRPr>
                      </a:p>
                    </p:txBody>
                  </p:sp>
                  <p:sp>
                    <p:nvSpPr>
                      <p:cNvPr id="22595" name="Text Box 11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410173" y="1405085"/>
                        <a:ext cx="1861073" cy="10566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 eaLnBrk="0" hangingPunct="0"/>
                        <a:r>
                          <a:rPr lang="en-US" sz="1100" dirty="0" err="1">
                            <a:solidFill>
                              <a:srgbClr val="0000FF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eRHIC</a:t>
                        </a:r>
                        <a:r>
                          <a:rPr lang="en-US" sz="1100" dirty="0">
                            <a:solidFill>
                              <a:srgbClr val="0000FF"/>
                            </a:solidFill>
                            <a:latin typeface="Comic Sans MS" charset="0"/>
                            <a:ea typeface="Comic Sans MS" charset="0"/>
                            <a:cs typeface="Comic Sans MS" charset="0"/>
                          </a:rPr>
                          <a:t> detector</a:t>
                        </a:r>
                      </a:p>
                    </p:txBody>
                  </p:sp>
                  <p:sp>
                    <p:nvSpPr>
                      <p:cNvPr id="501" name="Arc 500"/>
                      <p:cNvSpPr/>
                      <p:nvPr/>
                    </p:nvSpPr>
                    <p:spPr>
                      <a:xfrm rot="16200000" flipH="1" flipV="1">
                        <a:off x="4133382" y="-33512"/>
                        <a:ext cx="437445" cy="1859933"/>
                      </a:xfrm>
                      <a:prstGeom prst="arc">
                        <a:avLst>
                          <a:gd name="adj1" fmla="val 16803933"/>
                          <a:gd name="adj2" fmla="val 4705417"/>
                        </a:avLst>
                      </a:prstGeom>
                      <a:ln w="3810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502" name="Arc 501"/>
                      <p:cNvSpPr/>
                      <p:nvPr/>
                    </p:nvSpPr>
                    <p:spPr>
                      <a:xfrm rot="5400000" flipH="1">
                        <a:off x="4096911" y="5556056"/>
                        <a:ext cx="437445" cy="1892348"/>
                      </a:xfrm>
                      <a:prstGeom prst="arc">
                        <a:avLst>
                          <a:gd name="adj1" fmla="val 16720138"/>
                          <a:gd name="adj2" fmla="val 4705417"/>
                        </a:avLst>
                      </a:prstGeom>
                      <a:ln w="38100" cap="flat" cmpd="sng" algn="ctr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 dirty="0"/>
                      </a:p>
                    </p:txBody>
                  </p:sp>
                </p:grpSp>
              </p:grpSp>
            </p:grpSp>
          </p:grpSp>
        </p:grpSp>
      </p:grpSp>
      <p:sp>
        <p:nvSpPr>
          <p:cNvPr id="22541" name="TextBox 126"/>
          <p:cNvSpPr txBox="1">
            <a:spLocks noChangeArrowheads="1"/>
          </p:cNvSpPr>
          <p:nvPr/>
        </p:nvSpPr>
        <p:spPr bwMode="auto">
          <a:xfrm>
            <a:off x="5458177" y="924971"/>
            <a:ext cx="1657283" cy="42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EIC/</a:t>
            </a:r>
            <a:r>
              <a:rPr lang="en-US" sz="2100" b="1" dirty="0" err="1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eRHIC</a:t>
            </a:r>
            <a:endParaRPr lang="en-US" sz="2100" b="1" dirty="0">
              <a:solidFill>
                <a:srgbClr val="FF0000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2542" name="TextBox 127"/>
          <p:cNvSpPr txBox="1">
            <a:spLocks noChangeArrowheads="1"/>
          </p:cNvSpPr>
          <p:nvPr/>
        </p:nvSpPr>
        <p:spPr bwMode="auto">
          <a:xfrm>
            <a:off x="-25200" y="2887231"/>
            <a:ext cx="938393" cy="42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HERA</a:t>
            </a:r>
          </a:p>
        </p:txBody>
      </p:sp>
      <p:sp>
        <p:nvSpPr>
          <p:cNvPr id="130" name="Date Placeholder 12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131" name="Slide Number Placeholder 13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1107BCB-0559-5241-8698-2883378EBAB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32" name="Footer Placeholder 13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525" y="2820105"/>
            <a:ext cx="2752977" cy="20359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5"/>
          <a:srcRect r="279"/>
          <a:stretch>
            <a:fillRect/>
          </a:stretch>
        </p:blipFill>
        <p:spPr bwMode="auto">
          <a:xfrm>
            <a:off x="5337928" y="2662067"/>
            <a:ext cx="3507879" cy="22733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63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1934" y="4538965"/>
            <a:ext cx="3280953" cy="15939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6331" name="Text Box 7"/>
          <p:cNvSpPr txBox="1">
            <a:spLocks noChangeArrowheads="1"/>
          </p:cNvSpPr>
          <p:nvPr/>
        </p:nvSpPr>
        <p:spPr bwMode="auto">
          <a:xfrm>
            <a:off x="3471628" y="4221833"/>
            <a:ext cx="1503561" cy="312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4545" tIns="97192" rIns="94545" bIns="47273">
            <a:prstTxWarp prst="textNoShape">
              <a:avLst/>
            </a:prstTxWarp>
          </a:bodyPr>
          <a:lstStyle/>
          <a:p>
            <a:pPr>
              <a:lnSpc>
                <a:spcPct val="8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>
                <a:solidFill>
                  <a:srgbClr val="000080"/>
                </a:solidFill>
                <a:latin typeface="Times New Roman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phi</a:t>
            </a:r>
            <a:r>
              <a:rPr lang="en-US" b="1" dirty="0">
                <a:solidFill>
                  <a:srgbClr val="000080"/>
                </a:solidFill>
                <a:latin typeface="Times New Roman" charset="0"/>
              </a:rPr>
              <a:t> angle</a:t>
            </a:r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223435" y="4973372"/>
          <a:ext cx="2326738" cy="811001"/>
        </p:xfrm>
        <a:graphic>
          <a:graphicData uri="http://schemas.openxmlformats.org/presentationml/2006/ole">
            <p:oleObj spid="_x0000_s77826" name="Equation" r:id="rId7" imgW="1028700" imgH="381000" progId="Equation.3">
              <p:embed/>
            </p:oleObj>
          </a:graphicData>
        </a:graphic>
      </p:graphicFrame>
      <p:sp>
        <p:nvSpPr>
          <p:cNvPr id="56334" name="Rectangle 13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DVCS: the beam-charge asymmetry</a:t>
            </a:r>
          </a:p>
        </p:txBody>
      </p:sp>
      <p:sp>
        <p:nvSpPr>
          <p:cNvPr id="56336" name="Text Box 8"/>
          <p:cNvSpPr txBox="1">
            <a:spLocks noChangeArrowheads="1"/>
          </p:cNvSpPr>
          <p:nvPr/>
        </p:nvSpPr>
        <p:spPr bwMode="auto">
          <a:xfrm>
            <a:off x="5565694" y="4856098"/>
            <a:ext cx="3359912" cy="14270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4545" tIns="47273" rIns="94545" bIns="47273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500" b="1" dirty="0">
                <a:solidFill>
                  <a:srgbClr val="FF0000"/>
                </a:solidFill>
                <a:latin typeface="Comic Sans MS" charset="0"/>
              </a:rPr>
              <a:t>At EIC:</a:t>
            </a:r>
            <a:endParaRPr lang="en-US" sz="2500" b="1" dirty="0" smtClean="0">
              <a:solidFill>
                <a:srgbClr val="FF0000"/>
              </a:solidFill>
              <a:latin typeface="Comic Sans MS" charset="0"/>
            </a:endParaRP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Comic Sans MS" charset="0"/>
              </a:rPr>
              <a:t>Possible if a positron beam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Comic Sans MS" charset="0"/>
              </a:rPr>
              <a:t>Thanks to </a:t>
            </a:r>
            <a:r>
              <a:rPr lang="en-US" b="1" dirty="0">
                <a:solidFill>
                  <a:srgbClr val="000090"/>
                </a:solidFill>
                <a:latin typeface="Comic Sans MS" charset="0"/>
              </a:rPr>
              <a:t>a good tracker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>
                <a:solidFill>
                  <a:srgbClr val="000090"/>
                </a:solidFill>
                <a:latin typeface="Comic Sans MS" charset="0"/>
              </a:rPr>
              <a:t>coverage 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endParaRPr lang="en-US" sz="2900" b="1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56337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3696743" y="1985385"/>
          <a:ext cx="3284313" cy="650783"/>
        </p:xfrm>
        <a:graphic>
          <a:graphicData uri="http://schemas.openxmlformats.org/presentationml/2006/ole">
            <p:oleObj spid="_x0000_s77827" name="Equation" r:id="rId8" imgW="1816100" imgH="381000" progId="Equation.3">
              <p:embed/>
            </p:oleObj>
          </a:graphicData>
        </a:graphic>
      </p:graphicFrame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3915137" y="1509685"/>
          <a:ext cx="3317912" cy="383202"/>
        </p:xfrm>
        <a:graphic>
          <a:graphicData uri="http://schemas.openxmlformats.org/presentationml/2006/ole">
            <p:oleObj spid="_x0000_s77828" name="Equation" r:id="rId9" imgW="1727200" imgH="241300" progId="Equation.3">
              <p:embed/>
            </p:oleObj>
          </a:graphicData>
        </a:graphic>
      </p:graphicFrame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1136491" y="1511336"/>
            <a:ext cx="1958828" cy="365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4545" tIns="80552" rIns="94545" bIns="47273">
            <a:prstTxWarp prst="textNoShape">
              <a:avLst/>
            </a:prstTxWarp>
          </a:bodyPr>
          <a:lstStyle/>
          <a:p>
            <a:pPr>
              <a:lnSpc>
                <a:spcPct val="8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>
                <a:solidFill>
                  <a:srgbClr val="000080"/>
                </a:solidFill>
                <a:latin typeface="Times New Roman" charset="0"/>
              </a:rPr>
              <a:t>Interference</a:t>
            </a:r>
            <a:r>
              <a:rPr lang="it-IT" b="1" dirty="0">
                <a:solidFill>
                  <a:srgbClr val="000080"/>
                </a:solidFill>
                <a:latin typeface="Times New Roman" charset="0"/>
              </a:rPr>
              <a:t> </a:t>
            </a:r>
            <a:r>
              <a:rPr lang="en-US" b="1" dirty="0">
                <a:solidFill>
                  <a:srgbClr val="000080"/>
                </a:solidFill>
                <a:latin typeface="Times New Roman" charset="0"/>
              </a:rPr>
              <a:t>term:</a:t>
            </a: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484668" y="2129085"/>
            <a:ext cx="2447695" cy="3650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4545" tIns="80552" rIns="94545" bIns="47273">
            <a:prstTxWarp prst="textNoShape">
              <a:avLst/>
            </a:prstTxWarp>
          </a:bodyPr>
          <a:lstStyle/>
          <a:p>
            <a:pPr>
              <a:lnSpc>
                <a:spcPct val="8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>
                <a:solidFill>
                  <a:srgbClr val="000080"/>
                </a:solidFill>
                <a:latin typeface="Times New Roman" charset="0"/>
              </a:rPr>
              <a:t>Beam charge asymmetry</a:t>
            </a:r>
            <a:r>
              <a:rPr lang="it-IT" b="1" dirty="0">
                <a:solidFill>
                  <a:srgbClr val="000080"/>
                </a:solidFill>
                <a:latin typeface="Times New Roman" charset="0"/>
              </a:rPr>
              <a:t>: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56278" y="870464"/>
            <a:ext cx="3310352" cy="497172"/>
            <a:chOff x="2944813" y="3679825"/>
            <a:chExt cx="3128168" cy="477838"/>
          </a:xfrm>
        </p:grpSpPr>
        <p:graphicFrame>
          <p:nvGraphicFramePr>
            <p:cNvPr id="24" name="Object 4"/>
            <p:cNvGraphicFramePr>
              <a:graphicFrameLocks noChangeAspect="1"/>
            </p:cNvGraphicFramePr>
            <p:nvPr/>
          </p:nvGraphicFramePr>
          <p:xfrm>
            <a:off x="2944813" y="3679825"/>
            <a:ext cx="3087687" cy="477838"/>
          </p:xfrm>
          <a:graphic>
            <a:graphicData uri="http://schemas.openxmlformats.org/presentationml/2006/ole">
              <p:oleObj spid="_x0000_s77829" name="Equation" r:id="rId10" imgW="1714500" imgH="292100" progId="Equation.3">
                <p:embed/>
              </p:oleObj>
            </a:graphicData>
          </a:graphic>
        </p:graphicFrame>
        <p:sp>
          <p:nvSpPr>
            <p:cNvPr id="25" name="Rectangle 30"/>
            <p:cNvSpPr>
              <a:spLocks noChangeArrowheads="1"/>
            </p:cNvSpPr>
            <p:nvPr/>
          </p:nvSpPr>
          <p:spPr bwMode="auto">
            <a:xfrm>
              <a:off x="5500687" y="3703638"/>
              <a:ext cx="572294" cy="430212"/>
            </a:xfrm>
            <a:prstGeom prst="rect">
              <a:avLst/>
            </a:prstGeom>
            <a:noFill/>
            <a:ln w="36000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3523707" y="971220"/>
            <a:ext cx="5620293" cy="51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4545" tIns="91898" rIns="94545" bIns="47273">
            <a:prstTxWarp prst="textNoShape">
              <a:avLst/>
            </a:prstTxWarp>
          </a:bodyPr>
          <a:lstStyle/>
          <a:p>
            <a:pPr>
              <a:lnSpc>
                <a:spcPct val="86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DVCS and BH: identical final state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Arial" charset="0"/>
                <a:cs typeface="Arial" charset="0"/>
              </a:rPr>
              <a:t>→ they Interfere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2FA2E-DB87-7A4F-9E8C-D34A40CD86BC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128589" y="631879"/>
            <a:ext cx="7920037" cy="635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>
                <a:solidFill>
                  <a:srgbClr val="071B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tima" pitchFamily="-107" charset="0"/>
                <a:cs typeface="Optima" pitchFamily="-107" charset="0"/>
                <a:sym typeface="Optima" pitchFamily="-107" charset="0"/>
              </a:rPr>
              <a:t> How does the nuclear environment modify </a:t>
            </a:r>
            <a:r>
              <a:rPr lang="en-US" sz="1600" dirty="0" err="1">
                <a:solidFill>
                  <a:srgbClr val="071B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tima" pitchFamily="-107" charset="0"/>
                <a:cs typeface="Optima" pitchFamily="-107" charset="0"/>
                <a:sym typeface="Optima" pitchFamily="-107" charset="0"/>
              </a:rPr>
              <a:t>parton-parton</a:t>
            </a:r>
            <a:r>
              <a:rPr lang="en-US" sz="1600" dirty="0">
                <a:solidFill>
                  <a:srgbClr val="071B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tima" pitchFamily="-107" charset="0"/>
                <a:cs typeface="Optima" pitchFamily="-107" charset="0"/>
                <a:sym typeface="Optima" pitchFamily="-107" charset="0"/>
              </a:rPr>
              <a:t> correlations? </a:t>
            </a:r>
          </a:p>
          <a:p>
            <a:pPr>
              <a:lnSpc>
                <a:spcPct val="100000"/>
              </a:lnSpc>
              <a:buClr>
                <a:srgbClr val="0000FF"/>
              </a:buClr>
              <a:buSzPct val="100000"/>
              <a:buFont typeface="Wingdings" charset="2"/>
              <a:buChar char="q"/>
              <a:defRPr/>
            </a:pPr>
            <a:r>
              <a:rPr lang="en-US" sz="1600" dirty="0">
                <a:solidFill>
                  <a:srgbClr val="071B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tima" pitchFamily="-107" charset="0"/>
                <a:cs typeface="Optima" pitchFamily="-107" charset="0"/>
                <a:sym typeface="Optima" pitchFamily="-107" charset="0"/>
              </a:rPr>
              <a:t> How do nucleon properties change in the nuclear medium?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8192" y="1444680"/>
            <a:ext cx="3322638" cy="2746376"/>
            <a:chOff x="-24" y="-16"/>
            <a:chExt cx="2976" cy="2460"/>
          </a:xfrm>
        </p:grpSpPr>
        <p:pic>
          <p:nvPicPr>
            <p:cNvPr id="40968" name="Picture 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16"/>
              <a:ext cx="2976" cy="2304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4740020" algn="ctr" rotWithShape="0">
                <a:srgbClr val="A21920">
                  <a:alpha val="75000"/>
                </a:srgbClr>
              </a:outerShdw>
            </a:effectLst>
          </p:spPr>
        </p:pic>
        <p:sp>
          <p:nvSpPr>
            <p:cNvPr id="40969" name="Rectangle 9"/>
            <p:cNvSpPr>
              <a:spLocks/>
            </p:cNvSpPr>
            <p:nvPr/>
          </p:nvSpPr>
          <p:spPr bwMode="auto">
            <a:xfrm>
              <a:off x="1048" y="2251"/>
              <a:ext cx="1007" cy="193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tima" pitchFamily="-107" charset="0"/>
                  <a:ea typeface="Optima" pitchFamily="-107" charset="0"/>
                  <a:cs typeface="Optima" pitchFamily="-107" charset="0"/>
                  <a:sym typeface="Optima" pitchFamily="-107" charset="0"/>
                </a:rPr>
                <a:t>(Bethe-</a:t>
              </a:r>
              <a:r>
                <a:rPr lang="en-US" sz="1400" dirty="0" err="1">
                  <a:solidFill>
                    <a:srgbClr val="071B4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tima" pitchFamily="-107" charset="0"/>
                  <a:ea typeface="Optima" pitchFamily="-107" charset="0"/>
                  <a:cs typeface="Optima" pitchFamily="-107" charset="0"/>
                  <a:sym typeface="Optima" pitchFamily="-107" charset="0"/>
                </a:rPr>
                <a:t>Heitler</a:t>
              </a:r>
              <a:r>
                <a:rPr lang="en-US" sz="14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tima" pitchFamily="-107" charset="0"/>
                  <a:ea typeface="Optima" pitchFamily="-107" charset="0"/>
                  <a:cs typeface="Optima" pitchFamily="-107" charset="0"/>
                  <a:sym typeface="Optima" pitchFamily="-107" charset="0"/>
                </a:rPr>
                <a:t>)</a:t>
              </a:r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3846259" y="1343080"/>
            <a:ext cx="5160824" cy="4622984"/>
            <a:chOff x="3634581" y="1290849"/>
            <a:chExt cx="4876800" cy="4443201"/>
          </a:xfrm>
        </p:grpSpPr>
        <p:sp>
          <p:nvSpPr>
            <p:cNvPr id="40971" name="Rectangle 11"/>
            <p:cNvSpPr>
              <a:spLocks/>
            </p:cNvSpPr>
            <p:nvPr/>
          </p:nvSpPr>
          <p:spPr bwMode="auto">
            <a:xfrm>
              <a:off x="3634581" y="3067051"/>
              <a:ext cx="4876800" cy="266699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marL="360216" indent="-360216">
                <a:buClr>
                  <a:srgbClr val="0000FF"/>
                </a:buClr>
                <a:buFont typeface="Wingdings" charset="2"/>
                <a:buChar char="q"/>
                <a:defRPr/>
              </a:pP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Nuclear </a:t>
              </a:r>
              <a:r>
                <a:rPr lang="en-US" sz="1700" dirty="0" err="1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GPDs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 ≠ </a:t>
              </a:r>
              <a:r>
                <a:rPr lang="en-US" sz="1700" dirty="0" err="1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GPDs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 of free nucleon</a:t>
              </a:r>
              <a:endParaRPr lang="en-US" sz="1700" dirty="0" smtClean="0">
                <a:solidFill>
                  <a:srgbClr val="071B4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Zapf Dingbats" charset="2"/>
                <a:cs typeface="Zapf Dingbats" charset="2"/>
                <a:sym typeface="Optima" charset="0"/>
              </a:endParaRPr>
            </a:p>
            <a:p>
              <a:pPr marL="360216" indent="-360216">
                <a:buClr>
                  <a:srgbClr val="0000FF"/>
                </a:buClr>
                <a:buFont typeface="Wingdings" charset="2"/>
                <a:buChar char="q"/>
                <a:defRPr/>
              </a:pP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Enhancement 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of effect when leaving forward limit? </a:t>
              </a:r>
              <a:endParaRPr lang="en-US" sz="1700" dirty="0" smtClean="0">
                <a:solidFill>
                  <a:srgbClr val="071B4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Zapf Dingbats" charset="2"/>
                <a:cs typeface="Zapf Dingbats" charset="2"/>
                <a:sym typeface="Optima" charset="0"/>
              </a:endParaRPr>
            </a:p>
            <a:p>
              <a:pPr marL="842173" lvl="1" indent="-361885">
                <a:buClr>
                  <a:srgbClr val="0000FF"/>
                </a:buClr>
                <a:buFont typeface="Wingdings" charset="2"/>
                <a:buChar char="Ø"/>
                <a:defRPr/>
              </a:pP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caused 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by transverse motion of </a:t>
              </a:r>
              <a:r>
                <a:rPr lang="en-US" sz="1700" dirty="0" err="1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partons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 in nuclei?</a:t>
              </a:r>
              <a:endParaRPr lang="en-US" sz="1700" dirty="0" smtClean="0">
                <a:solidFill>
                  <a:srgbClr val="071B4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Zapf Dingbats" charset="2"/>
                <a:cs typeface="Zapf Dingbats" charset="2"/>
                <a:sym typeface="Optima" charset="0"/>
              </a:endParaRPr>
            </a:p>
            <a:p>
              <a:pPr marL="842173" lvl="1" indent="-361885">
                <a:buClr>
                  <a:srgbClr val="0000FF"/>
                </a:buClr>
                <a:buFont typeface="Wingdings" charset="2"/>
                <a:buChar char="Ø"/>
                <a:defRPr/>
              </a:pP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important 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role of </a:t>
              </a:r>
              <a:r>
                <a:rPr lang="en-US" sz="1700" dirty="0" err="1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mesonic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 degrees of freedom?</a:t>
              </a:r>
              <a:endParaRPr lang="en-US" sz="1700" dirty="0" smtClean="0">
                <a:solidFill>
                  <a:srgbClr val="071B4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Zapf Dingbats" charset="2"/>
                <a:cs typeface="Zapf Dingbats" charset="2"/>
                <a:sym typeface="Optima" charset="0"/>
              </a:endParaRPr>
            </a:p>
            <a:p>
              <a:pPr marL="842173" lvl="1" indent="-361885">
                <a:buClr>
                  <a:srgbClr val="0000FF"/>
                </a:buClr>
                <a:buFont typeface="Wingdings" charset="2"/>
                <a:buChar char="Ø"/>
                <a:defRPr/>
              </a:pP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manifest 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in strong increase of real part of</a:t>
              </a:r>
              <a:r>
                <a:rPr lang="en-US" sz="17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Zapf Dingbats" charset="2"/>
                  <a:cs typeface="Zapf Dingbats" charset="2"/>
                  <a:sym typeface="Optima" charset="0"/>
                </a:rPr>
                <a:t> τ</a:t>
              </a:r>
              <a:r>
                <a:rPr lang="en-US" sz="1700" baseline="-6000" dirty="0" smtClean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Optima" charset="0"/>
                  <a:cs typeface="Optima" charset="0"/>
                  <a:sym typeface="Optima" charset="0"/>
                </a:rPr>
                <a:t>DVCS </a:t>
              </a:r>
              <a:r>
                <a:rPr lang="en-US" sz="1700" dirty="0">
                  <a:solidFill>
                    <a:srgbClr val="071B4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ea typeface="Optima" charset="0"/>
                  <a:cs typeface="Optima" charset="0"/>
                  <a:sym typeface="Optima" charset="0"/>
                </a:rPr>
                <a:t>with atomic mass number A? </a:t>
              </a: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3721829" y="1290849"/>
              <a:ext cx="4429572" cy="1952121"/>
              <a:chOff x="-216" y="36"/>
              <a:chExt cx="4200" cy="1820"/>
            </a:xfrm>
          </p:grpSpPr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0" y="695"/>
                <a:ext cx="3984" cy="1161"/>
                <a:chOff x="0" y="0"/>
                <a:chExt cx="3984" cy="1160"/>
              </a:xfrm>
            </p:grpSpPr>
            <p:pic>
              <p:nvPicPr>
                <p:cNvPr id="43023" name="Picture 14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18" cy="116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024" name="Picture 1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12" y="104"/>
                  <a:ext cx="2372" cy="80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40976" name="Rectangle 16"/>
              <p:cNvSpPr>
                <a:spLocks/>
              </p:cNvSpPr>
              <p:nvPr/>
            </p:nvSpPr>
            <p:spPr bwMode="auto">
              <a:xfrm>
                <a:off x="-216" y="36"/>
                <a:ext cx="3730" cy="49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0000FF"/>
                  </a:buClr>
                  <a:buSzPct val="77000"/>
                  <a:buFont typeface="Wingdings" charset="2"/>
                  <a:buChar char="q"/>
                  <a:defRPr/>
                </a:pPr>
                <a:r>
                  <a:rPr lang="en-US" dirty="0">
                    <a:solidFill>
                      <a:srgbClr val="071B42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Optima" charset="0"/>
                    <a:cs typeface="Optima" charset="0"/>
                    <a:sym typeface="Optima" charset="0"/>
                  </a:rPr>
                  <a:t> DVCS in coherent region: </a:t>
                </a:r>
              </a:p>
              <a:p>
                <a:pPr>
                  <a:lnSpc>
                    <a:spcPct val="100000"/>
                  </a:lnSpc>
                  <a:buClr>
                    <a:srgbClr val="0000FF"/>
                  </a:buClr>
                  <a:buSzPct val="77000"/>
                  <a:defRPr/>
                </a:pPr>
                <a:r>
                  <a:rPr lang="en-US" dirty="0">
                    <a:solidFill>
                      <a:srgbClr val="071B42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ea typeface="Optima" charset="0"/>
                    <a:cs typeface="Optima" charset="0"/>
                    <a:sym typeface="Optima" charset="0"/>
                  </a:rPr>
                  <a:t>   new insights into ‘generalized EMC effect’?</a:t>
                </a:r>
              </a:p>
            </p:txBody>
          </p:sp>
        </p:grpSp>
      </p:grpSp>
      <p:sp>
        <p:nvSpPr>
          <p:cNvPr id="23" name="Date Placeholder 2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25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DVCS on nuclear targets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589" y="5746666"/>
            <a:ext cx="8787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 simulation for DVCS on nuclei coming soon thanks to an updated version of MILOU code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Summary</a:t>
            </a:r>
          </a:p>
        </p:txBody>
      </p:sp>
      <p:sp>
        <p:nvSpPr>
          <p:cNvPr id="64517" name="Text Box 2"/>
          <p:cNvSpPr txBox="1">
            <a:spLocks noChangeArrowheads="1"/>
          </p:cNvSpPr>
          <p:nvPr/>
        </p:nvSpPr>
        <p:spPr bwMode="auto">
          <a:xfrm>
            <a:off x="114238" y="574804"/>
            <a:ext cx="9034802" cy="52150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276" tIns="48029" rIns="92276" bIns="48029">
            <a:prstTxWarp prst="textNoShape">
              <a:avLst/>
            </a:prstTxWarp>
            <a:spAutoFit/>
          </a:bodyPr>
          <a:lstStyle/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Ø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A lot of experience carried over from HERA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Ø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Simulation shows how an EIC forward program can sensibly </a:t>
            </a:r>
            <a:r>
              <a:rPr lang="en-GB" sz="2000" b="1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improve </a:t>
            </a: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HERA results and go beyond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Ø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Uncertainties will be dominated by </a:t>
            </a:r>
            <a:r>
              <a:rPr lang="en-GB" sz="2000" b="1" dirty="0" err="1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systematics</a:t>
            </a:r>
            <a:endParaRPr lang="en-GB" sz="2000" b="1" dirty="0" smtClean="0">
              <a:solidFill>
                <a:srgbClr val="000066"/>
              </a:solidFill>
              <a:latin typeface="Times New Roman" charset="0"/>
              <a:ea typeface="DejaVu Sans" charset="0"/>
              <a:cs typeface="DejaVu Sans" charset="0"/>
            </a:endParaRP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Ø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Large potential for diffractive-DIS studies using polarized and </a:t>
            </a:r>
            <a:r>
              <a:rPr lang="en-GB" sz="2000" b="1" dirty="0" err="1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unpolarized</a:t>
            </a: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 protons and nuclei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Outlook: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²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Simulation of asymmetries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²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Simulation of DVCS on nuclei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buFont typeface="Wingdings" charset="2"/>
              <a:buChar char="²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Updating the MILOU code to status of art (</a:t>
            </a:r>
            <a:r>
              <a:rPr lang="en-GB" sz="2000" b="1" dirty="0" err="1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Re_Amp</a:t>
            </a:r>
            <a:r>
              <a:rPr lang="en-GB" sz="2000" b="1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, NNLO…)</a:t>
            </a:r>
          </a:p>
          <a:p>
            <a:pPr marL="240144" indent="-240144">
              <a:lnSpc>
                <a:spcPct val="150000"/>
              </a:lnSpc>
              <a:buClr>
                <a:srgbClr val="000080"/>
              </a:buClr>
              <a:buSzPct val="70000"/>
              <a:tabLst>
                <a:tab pos="240144" algn="l"/>
                <a:tab pos="710427" algn="l"/>
                <a:tab pos="1182378" algn="l"/>
                <a:tab pos="1654327" algn="l"/>
                <a:tab pos="2126278" algn="l"/>
                <a:tab pos="2598228" algn="l"/>
                <a:tab pos="3070179" algn="l"/>
                <a:tab pos="3542128" algn="l"/>
                <a:tab pos="4014079" algn="l"/>
                <a:tab pos="4486029" algn="l"/>
                <a:tab pos="4957980" algn="l"/>
                <a:tab pos="5429929" algn="l"/>
                <a:tab pos="5901880" algn="l"/>
                <a:tab pos="6373830" algn="l"/>
                <a:tab pos="6845781" algn="l"/>
                <a:tab pos="7317730" algn="l"/>
                <a:tab pos="7789681" algn="l"/>
                <a:tab pos="8261631" algn="l"/>
                <a:tab pos="8733582" algn="l"/>
                <a:tab pos="9205532" algn="l"/>
                <a:tab pos="9677482" algn="l"/>
              </a:tabLst>
            </a:pPr>
            <a:endParaRPr lang="en-GB" sz="2300" b="1" dirty="0" smtClean="0">
              <a:solidFill>
                <a:srgbClr val="000066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64518" name="Line 3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1"/>
          <p:cNvSpPr txBox="1">
            <a:spLocks noChangeArrowheads="1"/>
          </p:cNvSpPr>
          <p:nvPr/>
        </p:nvSpPr>
        <p:spPr bwMode="auto">
          <a:xfrm>
            <a:off x="3663950" y="2893839"/>
            <a:ext cx="2404084" cy="8509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2276" tIns="91520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4900" b="1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Back up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 descr="800px-Eic-det-v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31" y="855922"/>
            <a:ext cx="4114800" cy="2458593"/>
          </a:xfrm>
          <a:prstGeom prst="rect">
            <a:avLst/>
          </a:prstGeom>
        </p:spPr>
      </p:pic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5324918" y="3408673"/>
            <a:ext cx="3759636" cy="19257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988" tIns="46793" rIns="89988" bIns="46793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 smtClean="0">
                <a:solidFill>
                  <a:srgbClr val="FF0000"/>
                </a:solidFill>
                <a:latin typeface="Times New Roman" charset="0"/>
              </a:rPr>
              <a:t>Important (as respect of HERA) </a:t>
            </a:r>
          </a:p>
          <a:p>
            <a:pPr>
              <a:buClr>
                <a:srgbClr val="FF0000"/>
              </a:buClr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 smtClean="0">
                <a:solidFill>
                  <a:srgbClr val="FF0000"/>
                </a:solidFill>
                <a:latin typeface="Times New Roman" charset="0"/>
              </a:rPr>
              <a:t>improvements: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 smtClean="0">
                <a:solidFill>
                  <a:srgbClr val="000000"/>
                </a:solidFill>
                <a:latin typeface="Times New Roman" charset="0"/>
              </a:rPr>
              <a:t> Central Tracking Detector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 smtClean="0">
                <a:solidFill>
                  <a:srgbClr val="000000"/>
                </a:solidFill>
                <a:latin typeface="Times New Roman" charset="0"/>
              </a:rPr>
              <a:t> better </a:t>
            </a:r>
            <a:r>
              <a:rPr lang="en-GB" sz="1700" dirty="0" err="1" smtClean="0">
                <a:solidFill>
                  <a:srgbClr val="000000"/>
                </a:solidFill>
                <a:latin typeface="Times New Roman" charset="0"/>
              </a:rPr>
              <a:t>em</a:t>
            </a:r>
            <a:r>
              <a:rPr lang="en-GB" sz="1700" dirty="0" smtClean="0">
                <a:solidFill>
                  <a:srgbClr val="000000"/>
                </a:solidFill>
                <a:latin typeface="Times New Roman" charset="0"/>
              </a:rPr>
              <a:t> calorimeter resolution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Times New Roman" charset="0"/>
              </a:rPr>
              <a:t>Very forward </a:t>
            </a:r>
            <a:r>
              <a:rPr lang="en-GB" sz="1700" dirty="0" err="1">
                <a:solidFill>
                  <a:srgbClr val="000000"/>
                </a:solidFill>
                <a:latin typeface="Times New Roman" charset="0"/>
              </a:rPr>
              <a:t>calorimetry</a:t>
            </a:r>
            <a:r>
              <a:rPr lang="en-GB" sz="17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>
                <a:solidFill>
                  <a:srgbClr val="000000"/>
                </a:solidFill>
                <a:latin typeface="Times New Roman" charset="0"/>
              </a:rPr>
              <a:t> Rear Trackers!  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700" dirty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en-GB" sz="1700" b="1" dirty="0">
                <a:solidFill>
                  <a:srgbClr val="008000"/>
                </a:solidFill>
                <a:latin typeface="Times New Roman" charset="0"/>
              </a:rPr>
              <a:t>Roman pots</a:t>
            </a:r>
            <a:r>
              <a:rPr lang="en-GB" sz="1700" b="1" dirty="0" smtClean="0">
                <a:solidFill>
                  <a:srgbClr val="008000"/>
                </a:solidFill>
                <a:latin typeface="Times New Roman" charset="0"/>
              </a:rPr>
              <a:t> from the early </a:t>
            </a:r>
            <a:r>
              <a:rPr lang="en-GB" sz="1700" b="1" dirty="0" err="1" smtClean="0">
                <a:solidFill>
                  <a:srgbClr val="008000"/>
                </a:solidFill>
                <a:latin typeface="Times New Roman" charset="0"/>
              </a:rPr>
              <a:t>biginning</a:t>
            </a:r>
            <a:endParaRPr lang="en-GB" sz="1700" b="1" dirty="0">
              <a:latin typeface="Times New Roman" charset="0"/>
            </a:endParaRP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304073" y="137094"/>
            <a:ext cx="8535855" cy="639221"/>
          </a:xfr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</p:spPr>
        <p:txBody>
          <a:bodyPr lIns="91428" tIns="45714" rIns="91428" bIns="45714">
            <a:normAutofit fontScale="90000"/>
          </a:bodyPr>
          <a:lstStyle/>
          <a:p>
            <a:pPr>
              <a:buClr>
                <a:srgbClr val="FF0000"/>
              </a:buClr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3600" dirty="0" smtClean="0">
                <a:solidFill>
                  <a:srgbClr val="FF0000"/>
                </a:solidFill>
              </a:rPr>
              <a:t>The EIC detector</a:t>
            </a:r>
          </a:p>
        </p:txBody>
      </p:sp>
      <p:sp>
        <p:nvSpPr>
          <p:cNvPr id="38919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924" name="Picture 11" descr="EIC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4621" y="955208"/>
            <a:ext cx="729101" cy="66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5" descr="eic-det-v2.eps"/>
          <p:cNvPicPr>
            <a:picLocks noChangeAspect="1"/>
          </p:cNvPicPr>
          <p:nvPr/>
        </p:nvPicPr>
        <p:blipFill>
          <a:blip r:embed="rId5"/>
          <a:srcRect t="24812" r="89327" b="31653"/>
          <a:stretch>
            <a:fillRect/>
          </a:stretch>
        </p:blipFill>
        <p:spPr bwMode="auto">
          <a:xfrm>
            <a:off x="221979" y="1456858"/>
            <a:ext cx="431805" cy="100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5" name="AutoShape 10"/>
          <p:cNvSpPr>
            <a:spLocks noChangeArrowheads="1"/>
          </p:cNvSpPr>
          <p:nvPr/>
        </p:nvSpPr>
        <p:spPr bwMode="auto">
          <a:xfrm>
            <a:off x="3293270" y="897487"/>
            <a:ext cx="629060" cy="559371"/>
          </a:xfrm>
          <a:prstGeom prst="leftArrow">
            <a:avLst>
              <a:gd name="adj1" fmla="val 50000"/>
              <a:gd name="adj2" fmla="val 28113"/>
            </a:avLst>
          </a:prstGeom>
          <a:noFill/>
          <a:ln w="28440">
            <a:solidFill>
              <a:srgbClr val="333399"/>
            </a:solidFill>
            <a:miter lim="800000"/>
            <a:headEnd/>
            <a:tailEnd/>
          </a:ln>
        </p:spPr>
        <p:txBody>
          <a:bodyPr wrap="none" lIns="89988" tIns="144087" rIns="89988" bIns="14398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2000" dirty="0" err="1">
                <a:solidFill>
                  <a:srgbClr val="000000"/>
                </a:solidFill>
                <a:latin typeface="Times New Roman" charset="0"/>
              </a:rPr>
              <a:t>e</a:t>
            </a:r>
            <a:endParaRPr lang="en-GB" sz="200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8926" name="AutoShape 9"/>
          <p:cNvSpPr>
            <a:spLocks noChangeArrowheads="1"/>
          </p:cNvSpPr>
          <p:nvPr/>
        </p:nvSpPr>
        <p:spPr bwMode="auto">
          <a:xfrm>
            <a:off x="220437" y="874747"/>
            <a:ext cx="630602" cy="539665"/>
          </a:xfrm>
          <a:prstGeom prst="rightArrow">
            <a:avLst>
              <a:gd name="adj1" fmla="val 50000"/>
              <a:gd name="adj2" fmla="val 32200"/>
            </a:avLst>
          </a:prstGeom>
          <a:noFill/>
          <a:ln w="28440">
            <a:solidFill>
              <a:srgbClr val="333399"/>
            </a:solidFill>
            <a:miter lim="800000"/>
            <a:headEnd/>
            <a:tailEnd/>
          </a:ln>
        </p:spPr>
        <p:txBody>
          <a:bodyPr wrap="none" lIns="89988" tIns="96058" rIns="89988" bIns="96058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sz="1600" dirty="0" err="1">
                <a:solidFill>
                  <a:srgbClr val="000000"/>
                </a:solidFill>
                <a:latin typeface="Times New Roman" charset="0"/>
              </a:rPr>
              <a:t>p</a:t>
            </a:r>
            <a:r>
              <a:rPr lang="en-GB" sz="1600" dirty="0">
                <a:solidFill>
                  <a:srgbClr val="000000"/>
                </a:solidFill>
                <a:latin typeface="Times New Roman" charset="0"/>
              </a:rPr>
              <a:t>/N</a:t>
            </a:r>
            <a:endParaRPr lang="en-GB" sz="1600" baseline="3000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8929" name="TextBox 27"/>
          <p:cNvSpPr txBox="1">
            <a:spLocks noChangeArrowheads="1"/>
          </p:cNvSpPr>
          <p:nvPr/>
        </p:nvSpPr>
        <p:spPr bwMode="auto">
          <a:xfrm rot="5400000">
            <a:off x="2713927" y="1752138"/>
            <a:ext cx="1073753" cy="34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FORWARD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930" name="TextBox 28"/>
          <p:cNvSpPr txBox="1">
            <a:spLocks noChangeArrowheads="1"/>
          </p:cNvSpPr>
          <p:nvPr/>
        </p:nvSpPr>
        <p:spPr bwMode="auto">
          <a:xfrm rot="16200000">
            <a:off x="385758" y="1760015"/>
            <a:ext cx="637051" cy="34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058" tIns="48029" rIns="96058" bIns="48029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1107BCB-0559-5241-8698-2883378EBAB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31" name="Footer Placeholder 30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324918" y="1995822"/>
            <a:ext cx="3345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dirty="0" smtClean="0">
                <a:solidFill>
                  <a:srgbClr val="FF0000"/>
                </a:solidFill>
                <a:latin typeface="Times New Roman" charset="0"/>
              </a:rPr>
              <a:t>Similarities with HERA detectors: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dirty="0" smtClean="0">
                <a:solidFill>
                  <a:srgbClr val="000000"/>
                </a:solidFill>
                <a:latin typeface="Times New Roman" charset="0"/>
              </a:rPr>
              <a:t> Hermetic</a:t>
            </a:r>
          </a:p>
          <a:p>
            <a:pPr>
              <a:buFont typeface="Times New Roman" charset="0"/>
              <a:buChar char="•"/>
              <a:tabLst>
                <a:tab pos="0" algn="l"/>
                <a:tab pos="913882" algn="l"/>
                <a:tab pos="1827765" algn="l"/>
                <a:tab pos="2741647" algn="l"/>
                <a:tab pos="3655530" algn="l"/>
                <a:tab pos="4571081" algn="l"/>
                <a:tab pos="5484963" algn="l"/>
                <a:tab pos="6398846" algn="l"/>
                <a:tab pos="7312728" algn="l"/>
                <a:tab pos="8228278" algn="l"/>
                <a:tab pos="9142160" algn="l"/>
                <a:tab pos="10056043" algn="l"/>
              </a:tabLst>
            </a:pPr>
            <a:r>
              <a:rPr lang="en-GB" dirty="0" smtClean="0">
                <a:solidFill>
                  <a:srgbClr val="000000"/>
                </a:solidFill>
                <a:latin typeface="Times New Roman" charset="0"/>
              </a:rPr>
              <a:t> Asymmetric</a:t>
            </a:r>
          </a:p>
          <a:p>
            <a:endParaRPr lang="en-US" dirty="0"/>
          </a:p>
        </p:txBody>
      </p:sp>
      <p:pic>
        <p:nvPicPr>
          <p:cNvPr id="98" name="Picture 5" descr="eic-det-v2.eps"/>
          <p:cNvPicPr>
            <a:picLocks noChangeAspect="1"/>
          </p:cNvPicPr>
          <p:nvPr/>
        </p:nvPicPr>
        <p:blipFill>
          <a:blip r:embed="rId5"/>
          <a:srcRect l="76038" r="5539" b="39464"/>
          <a:stretch>
            <a:fillRect/>
          </a:stretch>
        </p:blipFill>
        <p:spPr bwMode="auto">
          <a:xfrm>
            <a:off x="3293270" y="890211"/>
            <a:ext cx="745330" cy="139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8" name="Group 187"/>
          <p:cNvGrpSpPr>
            <a:grpSpLocks noChangeAspect="1"/>
          </p:cNvGrpSpPr>
          <p:nvPr/>
        </p:nvGrpSpPr>
        <p:grpSpPr>
          <a:xfrm>
            <a:off x="174820" y="3312772"/>
            <a:ext cx="4927106" cy="2912488"/>
            <a:chOff x="-167922" y="459481"/>
            <a:chExt cx="9854225" cy="5824976"/>
          </a:xfrm>
        </p:grpSpPr>
        <p:sp>
          <p:nvSpPr>
            <p:cNvPr id="99" name="Oval 98"/>
            <p:cNvSpPr>
              <a:spLocks noChangeArrowheads="1"/>
            </p:cNvSpPr>
            <p:nvPr/>
          </p:nvSpPr>
          <p:spPr bwMode="auto">
            <a:xfrm>
              <a:off x="3533775" y="1260475"/>
              <a:ext cx="411163" cy="40798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00" name="Straight Connector 99"/>
            <p:cNvCxnSpPr>
              <a:cxnSpLocks noChangeShapeType="1"/>
            </p:cNvCxnSpPr>
            <p:nvPr/>
          </p:nvCxnSpPr>
          <p:spPr bwMode="auto">
            <a:xfrm rot="16200000" flipV="1">
              <a:off x="2475707" y="2450306"/>
              <a:ext cx="2457450" cy="484187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none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 rot="20616574">
              <a:off x="4808538" y="1677988"/>
              <a:ext cx="687387" cy="3813175"/>
            </a:xfrm>
            <a:prstGeom prst="rect">
              <a:avLst/>
            </a:prstGeom>
            <a:solidFill>
              <a:srgbClr val="0000FF">
                <a:alpha val="9019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2" name="Oval 101"/>
            <p:cNvSpPr>
              <a:spLocks noChangeArrowheads="1"/>
            </p:cNvSpPr>
            <p:nvPr/>
          </p:nvSpPr>
          <p:spPr bwMode="auto">
            <a:xfrm>
              <a:off x="3390900" y="1397000"/>
              <a:ext cx="146050" cy="136525"/>
            </a:xfrm>
            <a:prstGeom prst="ellipse">
              <a:avLst/>
            </a:prstGeom>
            <a:solidFill>
              <a:srgbClr val="FFFAD4"/>
            </a:solidFill>
            <a:ln w="9525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3" name="Trapezoid 179"/>
            <p:cNvSpPr>
              <a:spLocks noChangeArrowheads="1"/>
            </p:cNvSpPr>
            <p:nvPr/>
          </p:nvSpPr>
          <p:spPr bwMode="auto">
            <a:xfrm>
              <a:off x="2662238" y="4367213"/>
              <a:ext cx="1443037" cy="103187"/>
            </a:xfrm>
            <a:custGeom>
              <a:avLst/>
              <a:gdLst>
                <a:gd name="T0" fmla="*/ 721519 w 1443512"/>
                <a:gd name="T1" fmla="*/ 0 h 102833"/>
                <a:gd name="T2" fmla="*/ 12850 w 1443512"/>
                <a:gd name="T3" fmla="*/ 51594 h 102833"/>
                <a:gd name="T4" fmla="*/ 721519 w 1443512"/>
                <a:gd name="T5" fmla="*/ 103187 h 102833"/>
                <a:gd name="T6" fmla="*/ 1430187 w 1443512"/>
                <a:gd name="T7" fmla="*/ 51594 h 1028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139 w 1443512"/>
                <a:gd name="T13" fmla="*/ 1221 h 102833"/>
                <a:gd name="T14" fmla="*/ 1426373 w 1443512"/>
                <a:gd name="T15" fmla="*/ 102833 h 1028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3512" h="102833">
                  <a:moveTo>
                    <a:pt x="0" y="102833"/>
                  </a:moveTo>
                  <a:lnTo>
                    <a:pt x="25708" y="0"/>
                  </a:lnTo>
                  <a:lnTo>
                    <a:pt x="1417804" y="0"/>
                  </a:lnTo>
                  <a:lnTo>
                    <a:pt x="1443512" y="102833"/>
                  </a:lnTo>
                  <a:close/>
                </a:path>
              </a:pathLst>
            </a:custGeom>
            <a:noFill/>
            <a:ln w="22225">
              <a:solidFill>
                <a:srgbClr val="F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103"/>
            <p:cNvSpPr>
              <a:spLocks noChangeArrowheads="1"/>
            </p:cNvSpPr>
            <p:nvPr/>
          </p:nvSpPr>
          <p:spPr bwMode="auto">
            <a:xfrm>
              <a:off x="8732838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 rot="20627342">
              <a:off x="6075363" y="1260475"/>
              <a:ext cx="1012825" cy="3808413"/>
            </a:xfrm>
            <a:prstGeom prst="rect">
              <a:avLst/>
            </a:prstGeom>
            <a:solidFill>
              <a:srgbClr val="0000FF">
                <a:alpha val="9019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6" name="Trapezoid 37"/>
            <p:cNvSpPr>
              <a:spLocks noChangeArrowheads="1"/>
            </p:cNvSpPr>
            <p:nvPr/>
          </p:nvSpPr>
          <p:spPr bwMode="auto">
            <a:xfrm rot="20910991">
              <a:off x="2609850" y="3565525"/>
              <a:ext cx="1428750" cy="1184275"/>
            </a:xfrm>
            <a:custGeom>
              <a:avLst/>
              <a:gdLst>
                <a:gd name="T0" fmla="*/ 714375 w 1429328"/>
                <a:gd name="T1" fmla="*/ 0 h 1183953"/>
                <a:gd name="T2" fmla="*/ 48291 w 1429328"/>
                <a:gd name="T3" fmla="*/ 592138 h 1183953"/>
                <a:gd name="T4" fmla="*/ 714375 w 1429328"/>
                <a:gd name="T5" fmla="*/ 1184275 h 1183953"/>
                <a:gd name="T6" fmla="*/ 1380459 w 1429328"/>
                <a:gd name="T7" fmla="*/ 592138 h 11839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4415 w 1429328"/>
                <a:gd name="T13" fmla="*/ 53357 h 1183953"/>
                <a:gd name="T14" fmla="*/ 1364913 w 1429328"/>
                <a:gd name="T15" fmla="*/ 1183953 h 11839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9328" h="1183953">
                  <a:moveTo>
                    <a:pt x="0" y="1183953"/>
                  </a:moveTo>
                  <a:lnTo>
                    <a:pt x="96622" y="0"/>
                  </a:lnTo>
                  <a:lnTo>
                    <a:pt x="1332706" y="0"/>
                  </a:lnTo>
                  <a:lnTo>
                    <a:pt x="1429328" y="1183953"/>
                  </a:lnTo>
                  <a:close/>
                </a:path>
              </a:pathLst>
            </a:custGeom>
            <a:solidFill>
              <a:srgbClr val="0000FF">
                <a:alpha val="7059"/>
              </a:srgbClr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7" name="Straight Connector 106"/>
            <p:cNvCxnSpPr>
              <a:cxnSpLocks noChangeShapeType="1"/>
            </p:cNvCxnSpPr>
            <p:nvPr/>
          </p:nvCxnSpPr>
          <p:spPr bwMode="auto">
            <a:xfrm>
              <a:off x="0" y="4418013"/>
              <a:ext cx="8928100" cy="1587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 type="triangle" w="lg" len="lg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08" name="Isosceles Triangle 107"/>
            <p:cNvSpPr>
              <a:spLocks noChangeArrowheads="1"/>
            </p:cNvSpPr>
            <p:nvPr/>
          </p:nvSpPr>
          <p:spPr bwMode="auto">
            <a:xfrm rot="15821622">
              <a:off x="2509838" y="1970088"/>
              <a:ext cx="396875" cy="4422775"/>
            </a:xfrm>
            <a:prstGeom prst="triangle">
              <a:avLst>
                <a:gd name="adj" fmla="val 50000"/>
              </a:avLst>
            </a:prstGeom>
            <a:solidFill>
              <a:srgbClr val="0000FF">
                <a:alpha val="7843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09" name="Straight Connector 108"/>
            <p:cNvCxnSpPr>
              <a:cxnSpLocks noChangeShapeType="1"/>
            </p:cNvCxnSpPr>
            <p:nvPr/>
          </p:nvCxnSpPr>
          <p:spPr bwMode="auto">
            <a:xfrm flipV="1">
              <a:off x="479425" y="3641725"/>
              <a:ext cx="7381875" cy="776288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10" name="Oval 109"/>
            <p:cNvSpPr>
              <a:spLocks noChangeArrowheads="1"/>
            </p:cNvSpPr>
            <p:nvPr/>
          </p:nvSpPr>
          <p:spPr bwMode="auto">
            <a:xfrm>
              <a:off x="1433513" y="4381500"/>
              <a:ext cx="79375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1" name="Oval 110"/>
            <p:cNvSpPr>
              <a:spLocks noChangeArrowheads="1"/>
            </p:cNvSpPr>
            <p:nvPr/>
          </p:nvSpPr>
          <p:spPr bwMode="auto">
            <a:xfrm>
              <a:off x="1916113" y="4383088"/>
              <a:ext cx="79375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2" name="Oval 111"/>
            <p:cNvSpPr>
              <a:spLocks noChangeArrowheads="1"/>
            </p:cNvSpPr>
            <p:nvPr/>
          </p:nvSpPr>
          <p:spPr bwMode="auto">
            <a:xfrm>
              <a:off x="2409825" y="4381500"/>
              <a:ext cx="77788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890838" y="4383088"/>
              <a:ext cx="77787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3384550" y="4383088"/>
              <a:ext cx="77788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3876675" y="4383088"/>
              <a:ext cx="77788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4360863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4832350" y="4381500"/>
              <a:ext cx="77788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19713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5822950" y="4383088"/>
              <a:ext cx="77788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6315075" y="4381500"/>
              <a:ext cx="77788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6818313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7310438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7783513" y="4383088"/>
              <a:ext cx="77787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439738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935038" y="4383088"/>
              <a:ext cx="77787" cy="74612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304926" y="4702175"/>
              <a:ext cx="342900" cy="5539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2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293937" y="4705351"/>
              <a:ext cx="307974" cy="5539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4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251200" y="4705351"/>
              <a:ext cx="330200" cy="5539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6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230688" y="4705351"/>
              <a:ext cx="309562" cy="5539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8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095875" y="4702175"/>
              <a:ext cx="72707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10</a:t>
              </a:r>
            </a:p>
          </p:txBody>
        </p:sp>
        <p:cxnSp>
          <p:nvCxnSpPr>
            <p:cNvPr id="131" name="Straight Connector 130"/>
            <p:cNvCxnSpPr>
              <a:cxnSpLocks noChangeShapeType="1"/>
            </p:cNvCxnSpPr>
            <p:nvPr/>
          </p:nvCxnSpPr>
          <p:spPr bwMode="auto">
            <a:xfrm flipV="1">
              <a:off x="3333750" y="2649538"/>
              <a:ext cx="5070475" cy="1455737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2" name="Straight Connector 131"/>
            <p:cNvCxnSpPr>
              <a:cxnSpLocks noChangeShapeType="1"/>
              <a:stCxn id="106" idx="0"/>
              <a:endCxn id="106" idx="2"/>
            </p:cNvCxnSpPr>
            <p:nvPr/>
          </p:nvCxnSpPr>
          <p:spPr bwMode="auto">
            <a:xfrm rot="16200000" flipH="1">
              <a:off x="2743994" y="4039394"/>
              <a:ext cx="1160462" cy="234950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33" name="Isosceles Triangle 132"/>
            <p:cNvSpPr>
              <a:spLocks noChangeArrowheads="1"/>
            </p:cNvSpPr>
            <p:nvPr/>
          </p:nvSpPr>
          <p:spPr bwMode="auto">
            <a:xfrm rot="15226601">
              <a:off x="4219575" y="-230187"/>
              <a:ext cx="280988" cy="8101012"/>
            </a:xfrm>
            <a:prstGeom prst="triangle">
              <a:avLst>
                <a:gd name="adj" fmla="val 50000"/>
              </a:avLst>
            </a:prstGeom>
            <a:solidFill>
              <a:srgbClr val="0000FF">
                <a:alpha val="7843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4" name="Isosceles Triangle 133"/>
            <p:cNvSpPr>
              <a:spLocks noChangeArrowheads="1"/>
            </p:cNvSpPr>
            <p:nvPr/>
          </p:nvSpPr>
          <p:spPr bwMode="auto">
            <a:xfrm rot="14048868">
              <a:off x="2737644" y="2251869"/>
              <a:ext cx="406400" cy="4268788"/>
            </a:xfrm>
            <a:prstGeom prst="triangle">
              <a:avLst>
                <a:gd name="adj" fmla="val 50000"/>
              </a:avLst>
            </a:prstGeom>
            <a:solidFill>
              <a:srgbClr val="0000FF">
                <a:alpha val="7843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5" name="Right Brace 134"/>
            <p:cNvSpPr>
              <a:spLocks/>
            </p:cNvSpPr>
            <p:nvPr/>
          </p:nvSpPr>
          <p:spPr bwMode="auto">
            <a:xfrm rot="20618147">
              <a:off x="4779963" y="3067050"/>
              <a:ext cx="296862" cy="863600"/>
            </a:xfrm>
            <a:prstGeom prst="rightBrace">
              <a:avLst>
                <a:gd name="adj1" fmla="val 8337"/>
                <a:gd name="adj2" fmla="val 50000"/>
              </a:avLst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6" name="Left Brace 135"/>
            <p:cNvSpPr>
              <a:spLocks/>
            </p:cNvSpPr>
            <p:nvPr/>
          </p:nvSpPr>
          <p:spPr bwMode="auto">
            <a:xfrm rot="20447413">
              <a:off x="4689475" y="3702050"/>
              <a:ext cx="168275" cy="295275"/>
            </a:xfrm>
            <a:prstGeom prst="leftBrace">
              <a:avLst>
                <a:gd name="adj1" fmla="val 8335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 rot="20616574">
              <a:off x="7518400" y="890588"/>
              <a:ext cx="747713" cy="3813175"/>
            </a:xfrm>
            <a:prstGeom prst="rect">
              <a:avLst/>
            </a:prstGeom>
            <a:solidFill>
              <a:srgbClr val="0000FF">
                <a:alpha val="9019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8" name="Parallelogram 137"/>
            <p:cNvSpPr>
              <a:spLocks noChangeArrowheads="1"/>
            </p:cNvSpPr>
            <p:nvPr/>
          </p:nvSpPr>
          <p:spPr bwMode="auto">
            <a:xfrm rot="14755867">
              <a:off x="5195094" y="4090194"/>
              <a:ext cx="411162" cy="660400"/>
            </a:xfrm>
            <a:prstGeom prst="parallelogram">
              <a:avLst>
                <a:gd name="adj" fmla="val 72639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9" name="Parallelogram 138"/>
            <p:cNvSpPr>
              <a:spLocks noChangeArrowheads="1"/>
            </p:cNvSpPr>
            <p:nvPr/>
          </p:nvSpPr>
          <p:spPr bwMode="auto">
            <a:xfrm rot="14988756">
              <a:off x="6707188" y="3922712"/>
              <a:ext cx="482600" cy="1006475"/>
            </a:xfrm>
            <a:prstGeom prst="parallelogram">
              <a:avLst>
                <a:gd name="adj" fmla="val 75731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40" name="Parallelogram 139"/>
            <p:cNvSpPr>
              <a:spLocks noChangeArrowheads="1"/>
            </p:cNvSpPr>
            <p:nvPr/>
          </p:nvSpPr>
          <p:spPr bwMode="auto">
            <a:xfrm rot="15287958">
              <a:off x="8213726" y="4046537"/>
              <a:ext cx="309562" cy="754063"/>
            </a:xfrm>
            <a:prstGeom prst="parallelogram">
              <a:avLst>
                <a:gd name="adj" fmla="val 59583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41" name="Straight Arrow Connector 140"/>
            <p:cNvCxnSpPr>
              <a:cxnSpLocks noChangeShapeType="1"/>
            </p:cNvCxnSpPr>
            <p:nvPr/>
          </p:nvCxnSpPr>
          <p:spPr bwMode="auto">
            <a:xfrm flipV="1">
              <a:off x="3001963" y="2605088"/>
              <a:ext cx="1487487" cy="450850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2" name="Straight Connector 141"/>
            <p:cNvCxnSpPr>
              <a:cxnSpLocks noChangeShapeType="1"/>
            </p:cNvCxnSpPr>
            <p:nvPr/>
          </p:nvCxnSpPr>
          <p:spPr bwMode="auto">
            <a:xfrm rot="16200000" flipV="1">
              <a:off x="2549525" y="3375025"/>
              <a:ext cx="1189038" cy="350838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3294063" y="4105275"/>
              <a:ext cx="39687" cy="39688"/>
            </a:xfrm>
            <a:prstGeom prst="ellipse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44" name="Straight Connector 143"/>
            <p:cNvCxnSpPr>
              <a:cxnSpLocks noChangeShapeType="1"/>
            </p:cNvCxnSpPr>
            <p:nvPr/>
          </p:nvCxnSpPr>
          <p:spPr bwMode="auto">
            <a:xfrm rot="16200000" flipV="1">
              <a:off x="2142332" y="3756819"/>
              <a:ext cx="884237" cy="155575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45" name="Straight Arrow Connector 144"/>
            <p:cNvCxnSpPr>
              <a:cxnSpLocks noChangeShapeType="1"/>
            </p:cNvCxnSpPr>
            <p:nvPr/>
          </p:nvCxnSpPr>
          <p:spPr bwMode="auto">
            <a:xfrm flipV="1">
              <a:off x="2506663" y="3240088"/>
              <a:ext cx="1298575" cy="263525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46" name="TextBox 145"/>
            <p:cNvSpPr txBox="1"/>
            <p:nvPr/>
          </p:nvSpPr>
          <p:spPr>
            <a:xfrm rot="20871836">
              <a:off x="2631898" y="2947439"/>
              <a:ext cx="131000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2.5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 rot="20555408">
              <a:off x="3436939" y="2351109"/>
              <a:ext cx="1158876" cy="5539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3.5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6138862" y="4702175"/>
              <a:ext cx="75723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12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7078664" y="4702175"/>
              <a:ext cx="70484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14</a:t>
              </a:r>
            </a:p>
          </p:txBody>
        </p:sp>
        <p:cxnSp>
          <p:nvCxnSpPr>
            <p:cNvPr id="150" name="Straight Connector 149"/>
            <p:cNvCxnSpPr>
              <a:cxnSpLocks noChangeShapeType="1"/>
            </p:cNvCxnSpPr>
            <p:nvPr/>
          </p:nvCxnSpPr>
          <p:spPr bwMode="auto">
            <a:xfrm flipV="1">
              <a:off x="8205788" y="2462213"/>
              <a:ext cx="317500" cy="90487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51" name="Straight Connector 150"/>
            <p:cNvCxnSpPr>
              <a:cxnSpLocks noChangeShapeType="1"/>
            </p:cNvCxnSpPr>
            <p:nvPr/>
          </p:nvCxnSpPr>
          <p:spPr bwMode="auto">
            <a:xfrm flipV="1">
              <a:off x="8288338" y="2752725"/>
              <a:ext cx="234950" cy="69850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52" name="TextBox 151"/>
            <p:cNvSpPr txBox="1"/>
            <p:nvPr/>
          </p:nvSpPr>
          <p:spPr>
            <a:xfrm rot="20689608">
              <a:off x="8010349" y="1862377"/>
              <a:ext cx="15300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90 mm</a:t>
              </a:r>
            </a:p>
          </p:txBody>
        </p:sp>
        <p:cxnSp>
          <p:nvCxnSpPr>
            <p:cNvPr id="153" name="Straight Arrow Connector 152"/>
            <p:cNvCxnSpPr>
              <a:cxnSpLocks noChangeShapeType="1"/>
              <a:endCxn id="106" idx="0"/>
            </p:cNvCxnSpPr>
            <p:nvPr/>
          </p:nvCxnSpPr>
          <p:spPr bwMode="auto">
            <a:xfrm flipV="1">
              <a:off x="434975" y="3576638"/>
              <a:ext cx="2771775" cy="358775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54" name="TextBox 153"/>
            <p:cNvSpPr txBox="1"/>
            <p:nvPr/>
          </p:nvSpPr>
          <p:spPr>
            <a:xfrm rot="21159325">
              <a:off x="1277562" y="3300435"/>
              <a:ext cx="1340604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5.75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55" name="Oval 154"/>
            <p:cNvSpPr>
              <a:spLocks noChangeArrowheads="1"/>
            </p:cNvSpPr>
            <p:nvPr/>
          </p:nvSpPr>
          <p:spPr bwMode="auto">
            <a:xfrm>
              <a:off x="8256588" y="4381500"/>
              <a:ext cx="77787" cy="7461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rgbClr val="FDED6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8051799" y="4743451"/>
              <a:ext cx="695745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16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304800" y="4392613"/>
              <a:ext cx="697697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IP</a:t>
              </a:r>
            </a:p>
          </p:txBody>
        </p:sp>
        <p:cxnSp>
          <p:nvCxnSpPr>
            <p:cNvPr id="158" name="Straight Connector 157"/>
            <p:cNvCxnSpPr>
              <a:cxnSpLocks noChangeShapeType="1"/>
            </p:cNvCxnSpPr>
            <p:nvPr/>
          </p:nvCxnSpPr>
          <p:spPr bwMode="auto">
            <a:xfrm rot="16200000" flipV="1">
              <a:off x="90488" y="4040188"/>
              <a:ext cx="687387" cy="90487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59" name="TextBox 158"/>
            <p:cNvSpPr txBox="1"/>
            <p:nvPr/>
          </p:nvSpPr>
          <p:spPr>
            <a:xfrm>
              <a:off x="2833334" y="4991795"/>
              <a:ext cx="1830370" cy="12926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Dipole:</a:t>
              </a:r>
            </a:p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2.5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, 6 T</a:t>
              </a:r>
            </a:p>
            <a:p>
              <a:pPr>
                <a:defRPr/>
              </a:pP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-108" charset="2"/>
                </a:rPr>
                <a:t>q</a:t>
              </a: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=18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cxnSp>
          <p:nvCxnSpPr>
            <p:cNvPr id="160" name="Straight Arrow Connector 159"/>
            <p:cNvCxnSpPr>
              <a:cxnSpLocks noChangeShapeType="1"/>
            </p:cNvCxnSpPr>
            <p:nvPr/>
          </p:nvCxnSpPr>
          <p:spPr bwMode="auto">
            <a:xfrm flipV="1">
              <a:off x="439738" y="3935413"/>
              <a:ext cx="2166937" cy="279400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61" name="TextBox 160"/>
            <p:cNvSpPr txBox="1"/>
            <p:nvPr/>
          </p:nvSpPr>
          <p:spPr>
            <a:xfrm rot="21153578">
              <a:off x="935717" y="3659209"/>
              <a:ext cx="1152752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4.5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21121159">
              <a:off x="5705484" y="3293291"/>
              <a:ext cx="183037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-108" charset="2"/>
                </a:rPr>
                <a:t>q</a:t>
              </a: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=18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6037262" y="3910013"/>
              <a:ext cx="183037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-108" charset="2"/>
                </a:rPr>
                <a:t>q</a:t>
              </a: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=10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-167922" y="796925"/>
              <a:ext cx="2833334" cy="553998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Estimated </a:t>
              </a:r>
              <a:r>
                <a:rPr lang="en-US" sz="1200" dirty="0" err="1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b</a:t>
              </a:r>
              <a:r>
                <a:rPr lang="en-US" sz="1200" baseline="30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*</a:t>
              </a:r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≈ 8 cm</a:t>
              </a:r>
            </a:p>
          </p:txBody>
        </p:sp>
        <p:sp>
          <p:nvSpPr>
            <p:cNvPr id="165" name="Rectangle 164"/>
            <p:cNvSpPr/>
            <p:nvPr/>
          </p:nvSpPr>
          <p:spPr>
            <a:xfrm rot="20072778">
              <a:off x="5336350" y="2328885"/>
              <a:ext cx="1879665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-108" charset="2"/>
                </a:rPr>
                <a:t>q</a:t>
              </a: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=44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 rot="20801251">
              <a:off x="3696709" y="3679053"/>
              <a:ext cx="1310848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6.3 cm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 rot="21239990">
              <a:off x="4718203" y="3619521"/>
              <a:ext cx="990297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ZDC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 rot="19382745">
              <a:off x="4346962" y="2405877"/>
              <a:ext cx="1126352" cy="553998"/>
            </a:xfrm>
            <a:prstGeom prst="rect">
              <a:avLst/>
            </a:prstGeom>
            <a:noFill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</a:t>
              </a:r>
              <a:r>
                <a:rPr lang="en-US" sz="120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</a:t>
              </a:r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/2.5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 rot="20649215">
              <a:off x="4672797" y="3064691"/>
              <a:ext cx="1449408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15.7 cm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 rot="20714612">
              <a:off x="8311887" y="2339473"/>
              <a:ext cx="1374416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6 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71" name="Oval 170"/>
            <p:cNvSpPr>
              <a:spLocks noChangeArrowheads="1"/>
            </p:cNvSpPr>
            <p:nvPr/>
          </p:nvSpPr>
          <p:spPr bwMode="auto">
            <a:xfrm>
              <a:off x="4811713" y="3646488"/>
              <a:ext cx="38100" cy="39687"/>
            </a:xfrm>
            <a:prstGeom prst="ellipse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72" name="Oval 171"/>
            <p:cNvSpPr>
              <a:spLocks noChangeArrowheads="1"/>
            </p:cNvSpPr>
            <p:nvPr/>
          </p:nvSpPr>
          <p:spPr bwMode="auto">
            <a:xfrm>
              <a:off x="2557463" y="1182688"/>
              <a:ext cx="1809750" cy="56038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73" name="Straight Connector 172"/>
            <p:cNvCxnSpPr>
              <a:cxnSpLocks noChangeShapeType="1"/>
              <a:stCxn id="143" idx="6"/>
            </p:cNvCxnSpPr>
            <p:nvPr/>
          </p:nvCxnSpPr>
          <p:spPr bwMode="auto">
            <a:xfrm flipV="1">
              <a:off x="3333750" y="2038350"/>
              <a:ext cx="2805113" cy="2085975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4" name="Straight Arrow Connector 173"/>
            <p:cNvCxnSpPr>
              <a:cxnSpLocks noChangeShapeType="1"/>
            </p:cNvCxnSpPr>
            <p:nvPr/>
          </p:nvCxnSpPr>
          <p:spPr bwMode="auto">
            <a:xfrm rot="16200000" flipH="1">
              <a:off x="8243095" y="2605881"/>
              <a:ext cx="284162" cy="85725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75" name="Oval 174"/>
            <p:cNvSpPr>
              <a:spLocks noChangeArrowheads="1"/>
            </p:cNvSpPr>
            <p:nvPr/>
          </p:nvSpPr>
          <p:spPr bwMode="auto">
            <a:xfrm>
              <a:off x="2822575" y="1395413"/>
              <a:ext cx="146050" cy="136525"/>
            </a:xfrm>
            <a:prstGeom prst="ellipse">
              <a:avLst/>
            </a:prstGeom>
            <a:solidFill>
              <a:srgbClr val="FFFAD4"/>
            </a:solidFill>
            <a:ln w="9525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76" name="Straight Arrow Connector 175"/>
            <p:cNvCxnSpPr>
              <a:cxnSpLocks noChangeShapeType="1"/>
            </p:cNvCxnSpPr>
            <p:nvPr/>
          </p:nvCxnSpPr>
          <p:spPr bwMode="auto">
            <a:xfrm>
              <a:off x="2890838" y="1931988"/>
              <a:ext cx="571500" cy="1587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77" name="Straight Connector 176"/>
            <p:cNvCxnSpPr>
              <a:cxnSpLocks noChangeShapeType="1"/>
            </p:cNvCxnSpPr>
            <p:nvPr/>
          </p:nvCxnSpPr>
          <p:spPr bwMode="auto">
            <a:xfrm rot="5400000" flipH="1" flipV="1">
              <a:off x="2449513" y="1739900"/>
              <a:ext cx="882650" cy="0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78" name="TextBox 177"/>
            <p:cNvSpPr txBox="1"/>
            <p:nvPr/>
          </p:nvSpPr>
          <p:spPr>
            <a:xfrm>
              <a:off x="2687638" y="2082801"/>
              <a:ext cx="1400114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11.2 cm</a:t>
              </a:r>
            </a:p>
          </p:txBody>
        </p:sp>
        <p:cxnSp>
          <p:nvCxnSpPr>
            <p:cNvPr id="179" name="Straight Arrow Connector 178"/>
            <p:cNvCxnSpPr>
              <a:cxnSpLocks noChangeShapeType="1"/>
            </p:cNvCxnSpPr>
            <p:nvPr/>
          </p:nvCxnSpPr>
          <p:spPr bwMode="auto">
            <a:xfrm flipV="1">
              <a:off x="3462338" y="973138"/>
              <a:ext cx="277812" cy="3175"/>
            </a:xfrm>
            <a:prstGeom prst="straightConnector1">
              <a:avLst/>
            </a:prstGeom>
            <a:noFill/>
            <a:ln w="6350">
              <a:solidFill>
                <a:srgbClr val="000090"/>
              </a:solidFill>
              <a:round/>
              <a:headEnd type="stealth" w="lg" len="lg"/>
              <a:tailEnd type="stealth" w="lg" len="lg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80" name="Straight Connector 179"/>
            <p:cNvCxnSpPr>
              <a:cxnSpLocks noChangeShapeType="1"/>
            </p:cNvCxnSpPr>
            <p:nvPr/>
          </p:nvCxnSpPr>
          <p:spPr bwMode="auto">
            <a:xfrm rot="16200000" flipV="1">
              <a:off x="3182144" y="1420019"/>
              <a:ext cx="1116012" cy="0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81" name="TextBox 180"/>
            <p:cNvSpPr txBox="1"/>
            <p:nvPr/>
          </p:nvSpPr>
          <p:spPr>
            <a:xfrm>
              <a:off x="3251200" y="459481"/>
              <a:ext cx="1310848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4.5 cm</a:t>
              </a:r>
            </a:p>
          </p:txBody>
        </p:sp>
        <p:cxnSp>
          <p:nvCxnSpPr>
            <p:cNvPr id="182" name="Straight Connector 181"/>
            <p:cNvCxnSpPr>
              <a:cxnSpLocks noChangeShapeType="1"/>
              <a:stCxn id="172" idx="2"/>
              <a:endCxn id="172" idx="6"/>
            </p:cNvCxnSpPr>
            <p:nvPr/>
          </p:nvCxnSpPr>
          <p:spPr bwMode="auto">
            <a:xfrm rot="10800000" flipH="1">
              <a:off x="2557463" y="1463675"/>
              <a:ext cx="1809750" cy="1588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83" name="Straight Connector 182"/>
            <p:cNvCxnSpPr>
              <a:cxnSpLocks noChangeShapeType="1"/>
            </p:cNvCxnSpPr>
            <p:nvPr/>
          </p:nvCxnSpPr>
          <p:spPr bwMode="auto">
            <a:xfrm rot="5400000" flipH="1" flipV="1">
              <a:off x="2922588" y="1435100"/>
              <a:ext cx="1084262" cy="1588"/>
            </a:xfrm>
            <a:prstGeom prst="line">
              <a:avLst/>
            </a:prstGeom>
            <a:noFill/>
            <a:ln w="635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84" name="TextBox 183"/>
            <p:cNvSpPr txBox="1"/>
            <p:nvPr/>
          </p:nvSpPr>
          <p:spPr>
            <a:xfrm>
              <a:off x="3851275" y="862013"/>
              <a:ext cx="1624786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neutrons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478087" y="739775"/>
              <a:ext cx="1126352" cy="553998"/>
            </a:xfrm>
            <a:prstGeom prst="rect">
              <a:avLst/>
            </a:prstGeom>
            <a:noFill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</a:t>
              </a:r>
              <a:r>
                <a:rPr lang="en-US" sz="120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</a:t>
              </a:r>
              <a:r>
                <a:rPr lang="en-US" sz="1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/2.5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0" y="4318001"/>
              <a:ext cx="563597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e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6210300" y="5194301"/>
              <a:ext cx="2577721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Quad Gradient: </a:t>
              </a:r>
            </a:p>
            <a:p>
              <a:pPr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200 T/</a:t>
              </a:r>
              <a:r>
                <a:rPr lang="en-US" sz="12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9,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-359677" y="3045818"/>
            <a:ext cx="5501641" cy="3059382"/>
            <a:chOff x="-661988" y="1160463"/>
            <a:chExt cx="9652001" cy="5367337"/>
          </a:xfrm>
        </p:grpSpPr>
        <p:sp>
          <p:nvSpPr>
            <p:cNvPr id="7" name="TextBox 6"/>
            <p:cNvSpPr txBox="1"/>
            <p:nvPr/>
          </p:nvSpPr>
          <p:spPr>
            <a:xfrm rot="16200000">
              <a:off x="8002702" y="2474809"/>
              <a:ext cx="1317965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0.44 </a:t>
              </a:r>
              <a:r>
                <a:rPr lang="en-US" sz="14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cxnSp>
          <p:nvCxnSpPr>
            <p:cNvPr id="8" name="Straight Connector 7"/>
            <p:cNvCxnSpPr>
              <a:cxnSpLocks noChangeShapeType="1"/>
            </p:cNvCxnSpPr>
            <p:nvPr/>
          </p:nvCxnSpPr>
          <p:spPr bwMode="auto">
            <a:xfrm rot="10800000" flipH="1">
              <a:off x="198438" y="4881563"/>
              <a:ext cx="8769350" cy="1587"/>
            </a:xfrm>
            <a:prstGeom prst="line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9" name="Straight Arrow Connector 8"/>
            <p:cNvCxnSpPr>
              <a:cxnSpLocks noChangeShapeType="1"/>
            </p:cNvCxnSpPr>
            <p:nvPr/>
          </p:nvCxnSpPr>
          <p:spPr bwMode="auto">
            <a:xfrm rot="5400000">
              <a:off x="5435601" y="3794125"/>
              <a:ext cx="4997450" cy="22225"/>
            </a:xfrm>
            <a:prstGeom prst="straightConnector1">
              <a:avLst/>
            </a:prstGeom>
            <a:noFill/>
            <a:ln w="12700">
              <a:solidFill>
                <a:srgbClr val="000090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rot="21090019">
              <a:off x="7529513" y="1160463"/>
              <a:ext cx="838200" cy="858837"/>
            </a:xfrm>
            <a:prstGeom prst="rect">
              <a:avLst/>
            </a:prstGeom>
            <a:solidFill>
              <a:srgbClr val="FFFBD1">
                <a:alpha val="29019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1" name="Arc 50"/>
            <p:cNvSpPr>
              <a:spLocks noChangeArrowheads="1"/>
            </p:cNvSpPr>
            <p:nvPr/>
          </p:nvSpPr>
          <p:spPr bwMode="auto">
            <a:xfrm>
              <a:off x="-661988" y="3556000"/>
              <a:ext cx="2222501" cy="2570163"/>
            </a:xfrm>
            <a:custGeom>
              <a:avLst/>
              <a:gdLst>
                <a:gd name="T0" fmla="*/ 1956778 w 2222746"/>
                <a:gd name="T1" fmla="*/ 451202 h 2569704"/>
                <a:gd name="T2" fmla="*/ 1111251 w 2222746"/>
                <a:gd name="T3" fmla="*/ 1285082 h 2569704"/>
                <a:gd name="T4" fmla="*/ 2222063 w 2222746"/>
                <a:gd name="T5" fmla="*/ 1321136 h 2569704"/>
                <a:gd name="T6" fmla="*/ 0 60000 65536"/>
                <a:gd name="T7" fmla="*/ 0 60000 65536"/>
                <a:gd name="T8" fmla="*/ 0 60000 65536"/>
                <a:gd name="T9" fmla="*/ 1956994 w 2222746"/>
                <a:gd name="T10" fmla="*/ 451121 h 2569704"/>
                <a:gd name="T11" fmla="*/ 2222746 w 2222746"/>
                <a:gd name="T12" fmla="*/ 1320900 h 25697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746" h="2569704" stroke="0">
                  <a:moveTo>
                    <a:pt x="1956994" y="451121"/>
                  </a:moveTo>
                  <a:lnTo>
                    <a:pt x="1956994" y="451120"/>
                  </a:lnTo>
                  <a:cubicBezTo>
                    <a:pt x="2128524" y="683649"/>
                    <a:pt x="2222746" y="979247"/>
                    <a:pt x="2222746" y="1284852"/>
                  </a:cubicBezTo>
                  <a:cubicBezTo>
                    <a:pt x="2222746" y="1296869"/>
                    <a:pt x="2222600" y="1308886"/>
                    <a:pt x="2222308" y="1320900"/>
                  </a:cubicBezTo>
                  <a:lnTo>
                    <a:pt x="1111373" y="1284852"/>
                  </a:lnTo>
                  <a:close/>
                </a:path>
                <a:path w="2222746" h="2569704" fill="none">
                  <a:moveTo>
                    <a:pt x="1956994" y="451121"/>
                  </a:moveTo>
                  <a:lnTo>
                    <a:pt x="1956994" y="451120"/>
                  </a:lnTo>
                  <a:cubicBezTo>
                    <a:pt x="2128524" y="683649"/>
                    <a:pt x="2222746" y="979247"/>
                    <a:pt x="2222746" y="1284852"/>
                  </a:cubicBezTo>
                  <a:cubicBezTo>
                    <a:pt x="2222746" y="1296869"/>
                    <a:pt x="2222600" y="1308886"/>
                    <a:pt x="2222308" y="132090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miter lim="800000"/>
              <a:headEnd type="arrow" w="med" len="med"/>
              <a:tailEnd type="arrow" w="med" len="med"/>
            </a:ln>
            <a:effectLst>
              <a:outerShdw blurRad="635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2" name="Straight Arrow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6807994" y="3182144"/>
              <a:ext cx="3343275" cy="1587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3" name="Straight Connector 12"/>
            <p:cNvCxnSpPr>
              <a:cxnSpLocks noChangeShapeType="1"/>
            </p:cNvCxnSpPr>
            <p:nvPr/>
          </p:nvCxnSpPr>
          <p:spPr bwMode="auto">
            <a:xfrm rot="10800000" flipV="1">
              <a:off x="1800225" y="1509713"/>
              <a:ext cx="6145213" cy="1957387"/>
            </a:xfrm>
            <a:prstGeom prst="line">
              <a:avLst/>
            </a:prstGeom>
            <a:noFill/>
            <a:ln w="6350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 rot="20592669">
              <a:off x="6588125" y="1482725"/>
              <a:ext cx="198438" cy="866775"/>
            </a:xfrm>
            <a:prstGeom prst="rect">
              <a:avLst/>
            </a:prstGeom>
            <a:solidFill>
              <a:srgbClr val="D9D9D9">
                <a:alpha val="18039"/>
              </a:srgbClr>
            </a:solidFill>
            <a:ln w="25400">
              <a:solidFill>
                <a:srgbClr val="00FF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 rot="20551795">
              <a:off x="7178675" y="1311275"/>
              <a:ext cx="166688" cy="860425"/>
            </a:xfrm>
            <a:prstGeom prst="rect">
              <a:avLst/>
            </a:prstGeom>
            <a:solidFill>
              <a:srgbClr val="D9D9D9">
                <a:alpha val="18039"/>
              </a:srgbClr>
            </a:solidFill>
            <a:ln w="25400">
              <a:solidFill>
                <a:srgbClr val="00FF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190500" y="4854575"/>
              <a:ext cx="46038" cy="46038"/>
            </a:xfrm>
            <a:prstGeom prst="ellipse">
              <a:avLst/>
            </a:prstGeom>
            <a:gradFill rotWithShape="1">
              <a:gsLst>
                <a:gs pos="0">
                  <a:srgbClr val="FFFF7F"/>
                </a:gs>
                <a:gs pos="100000">
                  <a:srgbClr val="FFFF4F"/>
                </a:gs>
              </a:gsLst>
              <a:lin ang="5400000"/>
            </a:gra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17" name="Straight Arrow Connector 16"/>
            <p:cNvCxnSpPr>
              <a:cxnSpLocks noChangeShapeType="1"/>
            </p:cNvCxnSpPr>
            <p:nvPr/>
          </p:nvCxnSpPr>
          <p:spPr bwMode="auto">
            <a:xfrm>
              <a:off x="244475" y="6170613"/>
              <a:ext cx="7678738" cy="1587"/>
            </a:xfrm>
            <a:prstGeom prst="straightConnector1">
              <a:avLst/>
            </a:prstGeom>
            <a:noFill/>
            <a:ln w="12700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18" name="TextBox 17"/>
            <p:cNvSpPr txBox="1"/>
            <p:nvPr/>
          </p:nvSpPr>
          <p:spPr>
            <a:xfrm>
              <a:off x="3840163" y="5780088"/>
              <a:ext cx="1047282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90 </a:t>
              </a:r>
              <a:r>
                <a:rPr lang="en-US" sz="14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rot="19113168">
              <a:off x="550863" y="3992563"/>
              <a:ext cx="123825" cy="1036637"/>
            </a:xfrm>
            <a:prstGeom prst="rect">
              <a:avLst/>
            </a:prstGeom>
            <a:solidFill>
              <a:srgbClr val="D9D9D9">
                <a:alpha val="18039"/>
              </a:srgbClr>
            </a:solidFill>
            <a:ln w="25400">
              <a:solidFill>
                <a:srgbClr val="00FF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20" name="Straight Connector 19"/>
            <p:cNvCxnSpPr>
              <a:cxnSpLocks noChangeShapeType="1"/>
            </p:cNvCxnSpPr>
            <p:nvPr/>
          </p:nvCxnSpPr>
          <p:spPr bwMode="auto">
            <a:xfrm flipV="1">
              <a:off x="214313" y="2486025"/>
              <a:ext cx="2695575" cy="2395538"/>
            </a:xfrm>
            <a:prstGeom prst="line">
              <a:avLst/>
            </a:prstGeom>
            <a:noFill/>
            <a:ln w="9525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 rot="19896641">
              <a:off x="1644650" y="2997200"/>
              <a:ext cx="414338" cy="1001713"/>
            </a:xfrm>
            <a:prstGeom prst="rect">
              <a:avLst/>
            </a:prstGeom>
            <a:solidFill>
              <a:srgbClr val="66CCFF">
                <a:alpha val="29019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20621170">
              <a:off x="1319035" y="4086132"/>
              <a:ext cx="1327170" cy="485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10 </a:t>
              </a:r>
              <a:r>
                <a:rPr lang="en-US" sz="12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19056459">
              <a:off x="695325" y="3863975"/>
              <a:ext cx="155575" cy="1022350"/>
            </a:xfrm>
            <a:prstGeom prst="rect">
              <a:avLst/>
            </a:prstGeom>
            <a:solidFill>
              <a:srgbClr val="D9D9D9">
                <a:alpha val="18039"/>
              </a:srgbClr>
            </a:solidFill>
            <a:ln w="25400">
              <a:solidFill>
                <a:srgbClr val="00FF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19073028">
              <a:off x="876300" y="3743325"/>
              <a:ext cx="119063" cy="1016000"/>
            </a:xfrm>
            <a:prstGeom prst="rect">
              <a:avLst/>
            </a:prstGeom>
            <a:solidFill>
              <a:srgbClr val="D9D9D9">
                <a:alpha val="18039"/>
              </a:srgbClr>
            </a:solidFill>
            <a:ln w="25400">
              <a:solidFill>
                <a:srgbClr val="00FF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0570145">
              <a:off x="5468938" y="1717675"/>
              <a:ext cx="958850" cy="846138"/>
            </a:xfrm>
            <a:prstGeom prst="rect">
              <a:avLst/>
            </a:prstGeom>
            <a:solidFill>
              <a:srgbClr val="FFFBD1">
                <a:alpha val="29019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rot="20722897" flipH="1">
              <a:off x="5372100" y="1895475"/>
              <a:ext cx="46038" cy="839788"/>
            </a:xfrm>
            <a:prstGeom prst="rect">
              <a:avLst/>
            </a:prstGeom>
            <a:solidFill>
              <a:srgbClr val="FFFBD1">
                <a:alpha val="29019"/>
              </a:srgb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cxnSp>
          <p:nvCxnSpPr>
            <p:cNvPr id="27" name="Straight Arrow Connector 26"/>
            <p:cNvCxnSpPr>
              <a:cxnSpLocks noChangeShapeType="1"/>
              <a:endCxn id="26" idx="3"/>
            </p:cNvCxnSpPr>
            <p:nvPr/>
          </p:nvCxnSpPr>
          <p:spPr bwMode="auto">
            <a:xfrm rot="5400000" flipH="1" flipV="1">
              <a:off x="3521075" y="4164013"/>
              <a:ext cx="3694113" cy="7937"/>
            </a:xfrm>
            <a:prstGeom prst="straightConnector1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28" name="TextBox 27"/>
            <p:cNvSpPr txBox="1"/>
            <p:nvPr/>
          </p:nvSpPr>
          <p:spPr>
            <a:xfrm rot="16200000">
              <a:off x="4894808" y="3516209"/>
              <a:ext cx="1510211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0.329 </a:t>
              </a:r>
              <a:r>
                <a:rPr lang="en-US" sz="14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cxnSp>
          <p:nvCxnSpPr>
            <p:cNvPr id="29" name="Straight Connector 28"/>
            <p:cNvCxnSpPr>
              <a:cxnSpLocks noChangeShapeType="1"/>
            </p:cNvCxnSpPr>
            <p:nvPr/>
          </p:nvCxnSpPr>
          <p:spPr bwMode="auto">
            <a:xfrm rot="5400000">
              <a:off x="986632" y="4077494"/>
              <a:ext cx="16256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30" name="Straight Arrow Connector 29"/>
            <p:cNvCxnSpPr>
              <a:cxnSpLocks noChangeShapeType="1"/>
            </p:cNvCxnSpPr>
            <p:nvPr/>
          </p:nvCxnSpPr>
          <p:spPr bwMode="auto">
            <a:xfrm>
              <a:off x="238125" y="5735638"/>
              <a:ext cx="5126038" cy="1587"/>
            </a:xfrm>
            <a:prstGeom prst="straightConnector1">
              <a:avLst/>
            </a:prstGeom>
            <a:noFill/>
            <a:ln w="12700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 flipH="1">
              <a:off x="1335088" y="4806950"/>
              <a:ext cx="68262" cy="1587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flipH="1">
              <a:off x="1116013" y="4806950"/>
              <a:ext cx="46037" cy="1587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 flipH="1">
              <a:off x="1222375" y="4805363"/>
              <a:ext cx="46038" cy="15875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5219700" y="1797050"/>
              <a:ext cx="95250" cy="93663"/>
            </a:xfrm>
            <a:prstGeom prst="ellipse">
              <a:avLst/>
            </a:prstGeom>
            <a:noFill/>
            <a:ln w="9525">
              <a:solidFill>
                <a:srgbClr val="00009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5" name="Arc 68"/>
            <p:cNvSpPr>
              <a:spLocks noChangeArrowheads="1"/>
            </p:cNvSpPr>
            <p:nvPr/>
          </p:nvSpPr>
          <p:spPr bwMode="auto">
            <a:xfrm>
              <a:off x="815975" y="2408238"/>
              <a:ext cx="2222500" cy="2114550"/>
            </a:xfrm>
            <a:custGeom>
              <a:avLst/>
              <a:gdLst>
                <a:gd name="T0" fmla="*/ 2154672 w 2222746"/>
                <a:gd name="T1" fmla="*/ 693552 h 2114378"/>
                <a:gd name="T2" fmla="*/ 1111250 w 2222746"/>
                <a:gd name="T3" fmla="*/ 1057275 h 2114378"/>
                <a:gd name="T4" fmla="*/ 2222496 w 2222746"/>
                <a:gd name="T5" fmla="*/ 1054602 h 2114378"/>
                <a:gd name="T6" fmla="*/ 0 60000 65536"/>
                <a:gd name="T7" fmla="*/ 0 60000 65536"/>
                <a:gd name="T8" fmla="*/ 0 60000 65536"/>
                <a:gd name="T9" fmla="*/ 2154910 w 2222746"/>
                <a:gd name="T10" fmla="*/ 693496 h 2114378"/>
                <a:gd name="T11" fmla="*/ 2222742 w 2222746"/>
                <a:gd name="T12" fmla="*/ 1054516 h 21143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746" h="2114378" stroke="0">
                  <a:moveTo>
                    <a:pt x="2154911" y="693496"/>
                  </a:moveTo>
                  <a:lnTo>
                    <a:pt x="2154910" y="693496"/>
                  </a:lnTo>
                  <a:cubicBezTo>
                    <a:pt x="2199459" y="809157"/>
                    <a:pt x="2222415" y="931335"/>
                    <a:pt x="2222742" y="1054516"/>
                  </a:cubicBezTo>
                  <a:lnTo>
                    <a:pt x="1111373" y="1057189"/>
                  </a:lnTo>
                  <a:close/>
                </a:path>
                <a:path w="2222746" h="2114378" fill="none">
                  <a:moveTo>
                    <a:pt x="2154911" y="693496"/>
                  </a:moveTo>
                  <a:lnTo>
                    <a:pt x="2154910" y="693496"/>
                  </a:lnTo>
                  <a:cubicBezTo>
                    <a:pt x="2199459" y="809157"/>
                    <a:pt x="2222415" y="931335"/>
                    <a:pt x="2222742" y="1054516"/>
                  </a:cubicBezTo>
                </a:path>
              </a:pathLst>
            </a:custGeom>
            <a:noFill/>
            <a:ln w="9525">
              <a:solidFill>
                <a:srgbClr val="000090"/>
              </a:solidFill>
              <a:miter lim="800000"/>
              <a:headEnd type="arrow" w="med" len="med"/>
              <a:tailEnd type="arrow" w="med" len="med"/>
            </a:ln>
            <a:effectLst>
              <a:outerShdw blurRad="635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 rot="21062498">
              <a:off x="2745438" y="2994735"/>
              <a:ext cx="1389349" cy="4319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3.67 </a:t>
              </a:r>
              <a:r>
                <a:rPr lang="en-US" sz="1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57426" y="5322888"/>
              <a:ext cx="1047282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60 </a:t>
              </a:r>
              <a:r>
                <a:rPr lang="en-US" sz="14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01700" y="4992688"/>
              <a:ext cx="658023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51014" y="4989512"/>
              <a:ext cx="708467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20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630487" y="4992688"/>
              <a:ext cx="708467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30</a:t>
              </a:r>
            </a:p>
          </p:txBody>
        </p:sp>
        <p:cxnSp>
          <p:nvCxnSpPr>
            <p:cNvPr id="41" name="Straight Connector 40"/>
            <p:cNvCxnSpPr>
              <a:cxnSpLocks noChangeShapeType="1"/>
            </p:cNvCxnSpPr>
            <p:nvPr/>
          </p:nvCxnSpPr>
          <p:spPr bwMode="auto">
            <a:xfrm>
              <a:off x="1800225" y="3465513"/>
              <a:ext cx="1770063" cy="1587"/>
            </a:xfrm>
            <a:prstGeom prst="line">
              <a:avLst/>
            </a:prstGeom>
            <a:noFill/>
            <a:ln w="9525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2" name="Straight Arrow Connector 41"/>
            <p:cNvCxnSpPr>
              <a:cxnSpLocks noChangeShapeType="1"/>
              <a:stCxn id="26" idx="3"/>
            </p:cNvCxnSpPr>
            <p:nvPr/>
          </p:nvCxnSpPr>
          <p:spPr bwMode="auto">
            <a:xfrm rot="10800000" flipV="1">
              <a:off x="5364163" y="2320925"/>
              <a:ext cx="7937" cy="2570163"/>
            </a:xfrm>
            <a:prstGeom prst="straightConnector1">
              <a:avLst/>
            </a:prstGeom>
            <a:noFill/>
            <a:ln w="12700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3" name="Straight Connector 42"/>
            <p:cNvCxnSpPr>
              <a:cxnSpLocks noChangeShapeType="1"/>
            </p:cNvCxnSpPr>
            <p:nvPr/>
          </p:nvCxnSpPr>
          <p:spPr bwMode="auto">
            <a:xfrm rot="16200000" flipH="1">
              <a:off x="2677319" y="4893469"/>
              <a:ext cx="198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4" name="Straight Connector 43"/>
            <p:cNvCxnSpPr>
              <a:cxnSpLocks noChangeShapeType="1"/>
            </p:cNvCxnSpPr>
            <p:nvPr/>
          </p:nvCxnSpPr>
          <p:spPr bwMode="auto">
            <a:xfrm rot="16200000" flipH="1">
              <a:off x="1828006" y="4906169"/>
              <a:ext cx="1984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45" name="TextBox 44"/>
            <p:cNvSpPr txBox="1"/>
            <p:nvPr/>
          </p:nvSpPr>
          <p:spPr>
            <a:xfrm rot="16200000">
              <a:off x="1613031" y="3795609"/>
              <a:ext cx="2036504" cy="5399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0.188036 </a:t>
              </a:r>
              <a:r>
                <a:rPr lang="en-US" sz="14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cxnSp>
          <p:nvCxnSpPr>
            <p:cNvPr id="46" name="Straight Connector 45"/>
            <p:cNvCxnSpPr>
              <a:cxnSpLocks noChangeShapeType="1"/>
            </p:cNvCxnSpPr>
            <p:nvPr/>
          </p:nvCxnSpPr>
          <p:spPr bwMode="auto">
            <a:xfrm flipV="1">
              <a:off x="7923213" y="1509713"/>
              <a:ext cx="850900" cy="0"/>
            </a:xfrm>
            <a:prstGeom prst="line">
              <a:avLst/>
            </a:prstGeom>
            <a:noFill/>
            <a:ln w="9525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47" name="TextBox 46"/>
            <p:cNvSpPr txBox="1"/>
            <p:nvPr/>
          </p:nvSpPr>
          <p:spPr>
            <a:xfrm rot="19115988">
              <a:off x="176396" y="3278626"/>
              <a:ext cx="1306681" cy="5399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18.8 </a:t>
              </a:r>
              <a:r>
                <a:rPr lang="en-US" sz="14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cxnSp>
          <p:nvCxnSpPr>
            <p:cNvPr id="48" name="Straight Connector 47"/>
            <p:cNvCxnSpPr>
              <a:cxnSpLocks noChangeShapeType="1"/>
            </p:cNvCxnSpPr>
            <p:nvPr/>
          </p:nvCxnSpPr>
          <p:spPr bwMode="auto">
            <a:xfrm rot="16200000" flipH="1">
              <a:off x="-458787" y="5580063"/>
              <a:ext cx="1362075" cy="15875"/>
            </a:xfrm>
            <a:prstGeom prst="line">
              <a:avLst/>
            </a:prstGeom>
            <a:noFill/>
            <a:ln w="9525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49" name="Straight Arrow Connector 48"/>
            <p:cNvCxnSpPr>
              <a:cxnSpLocks noChangeShapeType="1"/>
            </p:cNvCxnSpPr>
            <p:nvPr/>
          </p:nvCxnSpPr>
          <p:spPr bwMode="auto">
            <a:xfrm flipV="1">
              <a:off x="12700" y="3233738"/>
              <a:ext cx="1584325" cy="1395412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0" name="Straight Connector 49"/>
            <p:cNvCxnSpPr>
              <a:cxnSpLocks noChangeShapeType="1"/>
            </p:cNvCxnSpPr>
            <p:nvPr/>
          </p:nvCxnSpPr>
          <p:spPr bwMode="auto">
            <a:xfrm rot="16200000" flipV="1">
              <a:off x="-7143" y="4648993"/>
              <a:ext cx="241300" cy="201613"/>
            </a:xfrm>
            <a:prstGeom prst="line">
              <a:avLst/>
            </a:prstGeom>
            <a:noFill/>
            <a:ln w="9525">
              <a:solidFill>
                <a:srgbClr val="191919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1" name="Straight Connector 50"/>
            <p:cNvCxnSpPr>
              <a:cxnSpLocks noChangeShapeType="1"/>
            </p:cNvCxnSpPr>
            <p:nvPr/>
          </p:nvCxnSpPr>
          <p:spPr bwMode="auto">
            <a:xfrm rot="16200000" flipV="1">
              <a:off x="1577182" y="3245643"/>
              <a:ext cx="241300" cy="2016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52" name="Arc 114"/>
            <p:cNvSpPr>
              <a:spLocks noChangeArrowheads="1"/>
            </p:cNvSpPr>
            <p:nvPr/>
          </p:nvSpPr>
          <p:spPr bwMode="auto">
            <a:xfrm>
              <a:off x="687388" y="2409825"/>
              <a:ext cx="2222500" cy="2114550"/>
            </a:xfrm>
            <a:custGeom>
              <a:avLst/>
              <a:gdLst>
                <a:gd name="T0" fmla="*/ 1927230 w 2222746"/>
                <a:gd name="T1" fmla="*/ 339560 h 2114378"/>
                <a:gd name="T2" fmla="*/ 1111250 w 2222746"/>
                <a:gd name="T3" fmla="*/ 1057275 h 2114378"/>
                <a:gd name="T4" fmla="*/ 2165914 w 2222746"/>
                <a:gd name="T5" fmla="*/ 724197 h 2114378"/>
                <a:gd name="T6" fmla="*/ 0 60000 65536"/>
                <a:gd name="T7" fmla="*/ 0 60000 65536"/>
                <a:gd name="T8" fmla="*/ 0 60000 65536"/>
                <a:gd name="T9" fmla="*/ 1927443 w 2222746"/>
                <a:gd name="T10" fmla="*/ 339532 h 2114378"/>
                <a:gd name="T11" fmla="*/ 2166154 w 2222746"/>
                <a:gd name="T12" fmla="*/ 724138 h 21143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2746" h="2114378" stroke="0">
                  <a:moveTo>
                    <a:pt x="1927444" y="339532"/>
                  </a:moveTo>
                  <a:lnTo>
                    <a:pt x="1927443" y="339532"/>
                  </a:lnTo>
                  <a:cubicBezTo>
                    <a:pt x="2034900" y="450099"/>
                    <a:pt x="2116286" y="581227"/>
                    <a:pt x="2166155" y="724137"/>
                  </a:cubicBezTo>
                  <a:lnTo>
                    <a:pt x="1111373" y="1057189"/>
                  </a:lnTo>
                  <a:close/>
                </a:path>
                <a:path w="2222746" h="2114378" fill="none">
                  <a:moveTo>
                    <a:pt x="1927444" y="339532"/>
                  </a:moveTo>
                  <a:lnTo>
                    <a:pt x="1927443" y="339532"/>
                  </a:lnTo>
                  <a:cubicBezTo>
                    <a:pt x="2034900" y="450099"/>
                    <a:pt x="2116286" y="581227"/>
                    <a:pt x="2166155" y="724137"/>
                  </a:cubicBezTo>
                </a:path>
              </a:pathLst>
            </a:custGeom>
            <a:noFill/>
            <a:ln w="9525">
              <a:solidFill>
                <a:srgbClr val="000090"/>
              </a:solidFill>
              <a:miter lim="800000"/>
              <a:headEnd type="arrow" w="med" len="med"/>
              <a:tailEnd type="arrow" w="med" len="med"/>
            </a:ln>
            <a:effectLst>
              <a:outerShdw blurRad="635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53" name="Straight Arrow Connector 52"/>
            <p:cNvCxnSpPr>
              <a:cxnSpLocks noChangeShapeType="1"/>
              <a:stCxn id="16" idx="3"/>
              <a:endCxn id="21" idx="1"/>
            </p:cNvCxnSpPr>
            <p:nvPr/>
          </p:nvCxnSpPr>
          <p:spPr bwMode="auto">
            <a:xfrm rot="5400000" flipH="1" flipV="1">
              <a:off x="285750" y="3509963"/>
              <a:ext cx="1296988" cy="1471612"/>
            </a:xfrm>
            <a:prstGeom prst="straightConnector1">
              <a:avLst/>
            </a:prstGeom>
            <a:noFill/>
            <a:ln w="9525">
              <a:solidFill>
                <a:srgbClr val="0000FF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54" name="TextBox 53"/>
            <p:cNvSpPr txBox="1"/>
            <p:nvPr/>
          </p:nvSpPr>
          <p:spPr>
            <a:xfrm rot="19117699">
              <a:off x="493710" y="3543210"/>
              <a:ext cx="1308351" cy="5399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16.8 </a:t>
              </a:r>
              <a:r>
                <a:rPr lang="en-US" sz="14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20181389">
              <a:off x="2408096" y="2546268"/>
              <a:ext cx="1389349" cy="4319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6.33 </a:t>
              </a:r>
              <a:r>
                <a:rPr lang="en-US" sz="10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mrad</a:t>
              </a:r>
              <a:endParaRPr lang="en-US" sz="1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909440">
              <a:off x="1094342" y="2094393"/>
              <a:ext cx="1765214" cy="9179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4 </a:t>
              </a:r>
              <a:r>
                <a:rPr lang="en-US" sz="1400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m</a:t>
              </a:r>
              <a:endPara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08" charset="0"/>
              </a:endParaRPr>
            </a:p>
            <a:p>
              <a:pPr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Dipole</a:t>
              </a:r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5862638" y="6189663"/>
              <a:ext cx="1535112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00009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© D.Trbojevic</a:t>
              </a:r>
            </a:p>
          </p:txBody>
        </p:sp>
        <p:cxnSp>
          <p:nvCxnSpPr>
            <p:cNvPr id="58" name="Straight Connector 57"/>
            <p:cNvCxnSpPr>
              <a:cxnSpLocks noChangeShapeType="1"/>
            </p:cNvCxnSpPr>
            <p:nvPr/>
          </p:nvCxnSpPr>
          <p:spPr bwMode="auto">
            <a:xfrm rot="10800000" flipH="1">
              <a:off x="222250" y="4883150"/>
              <a:ext cx="8767763" cy="158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59" name="Straight Arrow Connector 58"/>
            <p:cNvCxnSpPr>
              <a:cxnSpLocks noChangeShapeType="1"/>
            </p:cNvCxnSpPr>
            <p:nvPr/>
          </p:nvCxnSpPr>
          <p:spPr bwMode="auto">
            <a:xfrm>
              <a:off x="3479800" y="4737100"/>
              <a:ext cx="647700" cy="12700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triangle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60" name="Rectangle 59"/>
            <p:cNvSpPr/>
            <p:nvPr/>
          </p:nvSpPr>
          <p:spPr>
            <a:xfrm>
              <a:off x="3160713" y="4298951"/>
              <a:ext cx="1748082" cy="5399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30 </a:t>
              </a:r>
              <a:r>
                <a:rPr lang="en-US" sz="14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GeV</a:t>
              </a:r>
              <a:r>
                <a:rPr lang="en-US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 </a:t>
              </a:r>
              <a:r>
                <a:rPr lang="en-US" sz="14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e</a:t>
              </a:r>
              <a:r>
                <a:rPr lang="en-US" sz="1400" baseline="30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-</a:t>
              </a:r>
            </a:p>
          </p:txBody>
        </p:sp>
        <p:cxnSp>
          <p:nvCxnSpPr>
            <p:cNvPr id="61" name="Straight Arrow Connector 60"/>
            <p:cNvCxnSpPr>
              <a:cxnSpLocks noChangeShapeType="1"/>
            </p:cNvCxnSpPr>
            <p:nvPr/>
          </p:nvCxnSpPr>
          <p:spPr bwMode="auto">
            <a:xfrm rot="10800000" flipV="1">
              <a:off x="3873500" y="2438400"/>
              <a:ext cx="1168400" cy="368300"/>
            </a:xfrm>
            <a:prstGeom prst="straightConnector1">
              <a:avLst/>
            </a:prstGeom>
            <a:noFill/>
            <a:ln w="31750">
              <a:solidFill>
                <a:srgbClr val="0000FF"/>
              </a:solidFill>
              <a:round/>
              <a:headEnd type="triangle" w="med" len="med"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sp>
          <p:nvSpPr>
            <p:cNvPr id="62" name="Rectangle 61"/>
            <p:cNvSpPr/>
            <p:nvPr/>
          </p:nvSpPr>
          <p:spPr>
            <a:xfrm rot="20520000">
              <a:off x="3541722" y="1909626"/>
              <a:ext cx="1719242" cy="701947"/>
            </a:xfrm>
            <a:prstGeom prst="rect">
              <a:avLst/>
            </a:prstGeom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325 </a:t>
              </a:r>
              <a:r>
                <a:rPr lang="en-US" sz="1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GeV</a:t>
              </a:r>
              <a:r>
                <a:rPr lang="en-US" sz="1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</a:t>
              </a:r>
              <a:r>
                <a:rPr lang="en-US" sz="1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</a:t>
              </a:r>
              <a:endParaRPr lang="en-US" sz="10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r>
                <a:rPr lang="en-US" sz="1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125 </a:t>
              </a:r>
              <a:r>
                <a:rPr lang="en-US" sz="1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GeV/u</a:t>
              </a:r>
              <a:r>
                <a:rPr lang="en-US" sz="1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ions</a:t>
              </a:r>
              <a:endParaRPr lang="en-US" sz="10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20580000">
              <a:off x="5316012" y="1721486"/>
              <a:ext cx="1259938" cy="80993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Spin</a:t>
              </a:r>
            </a:p>
            <a:p>
              <a:pPr algn="ctr">
                <a:defRPr/>
              </a:pPr>
              <a:r>
                <a:rPr lang="en-US" sz="12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-108" charset="0"/>
                </a:rPr>
                <a:t>rotator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637506" y="3653636"/>
            <a:ext cx="2467855" cy="1995296"/>
            <a:chOff x="3951" y="2212"/>
            <a:chExt cx="1469" cy="1208"/>
          </a:xfrm>
        </p:grpSpPr>
        <p:graphicFrame>
          <p:nvGraphicFramePr>
            <p:cNvPr id="32771" name="Object 3"/>
            <p:cNvGraphicFramePr>
              <a:graphicFrameLocks noChangeAspect="1"/>
            </p:cNvGraphicFramePr>
            <p:nvPr/>
          </p:nvGraphicFramePr>
          <p:xfrm>
            <a:off x="3951" y="2212"/>
            <a:ext cx="1469" cy="1208"/>
          </p:xfrm>
          <a:graphic>
            <a:graphicData uri="http://schemas.openxmlformats.org/presentationml/2006/ole">
              <p:oleObj spid="_x0000_s59395" r:id="rId4" imgW="7323810" imgH="6477904" progId="">
                <p:embed/>
              </p:oleObj>
            </a:graphicData>
          </a:graphic>
        </p:graphicFrame>
        <p:sp>
          <p:nvSpPr>
            <p:cNvPr id="32814" name="Rectangle 3"/>
            <p:cNvSpPr>
              <a:spLocks noChangeArrowheads="1"/>
            </p:cNvSpPr>
            <p:nvPr/>
          </p:nvSpPr>
          <p:spPr bwMode="auto">
            <a:xfrm>
              <a:off x="4196" y="2420"/>
              <a:ext cx="735" cy="248"/>
            </a:xfrm>
            <a:prstGeom prst="rect">
              <a:avLst/>
            </a:prstGeom>
            <a:noFill/>
            <a:ln w="2556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5" name="Rectangle 4"/>
            <p:cNvSpPr>
              <a:spLocks noChangeArrowheads="1"/>
            </p:cNvSpPr>
            <p:nvPr/>
          </p:nvSpPr>
          <p:spPr bwMode="auto">
            <a:xfrm>
              <a:off x="4196" y="2917"/>
              <a:ext cx="735" cy="249"/>
            </a:xfrm>
            <a:prstGeom prst="rect">
              <a:avLst/>
            </a:prstGeom>
            <a:noFill/>
            <a:ln w="2556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6" name="Text Box 5"/>
            <p:cNvSpPr txBox="1">
              <a:spLocks noChangeArrowheads="1"/>
            </p:cNvSpPr>
            <p:nvPr/>
          </p:nvSpPr>
          <p:spPr bwMode="auto">
            <a:xfrm>
              <a:off x="4926" y="2485"/>
              <a:ext cx="38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58680" rIns="89280" bIns="4464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1700" b="1" dirty="0">
                  <a:solidFill>
                    <a:srgbClr val="333399"/>
                  </a:solidFill>
                  <a:latin typeface="Times New Roman" charset="0"/>
                  <a:ea typeface="DejaVu Sans" charset="0"/>
                  <a:cs typeface="DejaVu Sans" charset="0"/>
                </a:rPr>
                <a:t>GPD</a:t>
              </a:r>
            </a:p>
          </p:txBody>
        </p:sp>
        <p:sp>
          <p:nvSpPr>
            <p:cNvPr id="32817" name="Text Box 6"/>
            <p:cNvSpPr txBox="1">
              <a:spLocks noChangeArrowheads="1"/>
            </p:cNvSpPr>
            <p:nvPr/>
          </p:nvSpPr>
          <p:spPr bwMode="auto">
            <a:xfrm>
              <a:off x="4926" y="2983"/>
              <a:ext cx="381" cy="2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58680" rIns="89280" bIns="4464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1700" b="1" dirty="0">
                  <a:solidFill>
                    <a:srgbClr val="333399"/>
                  </a:solidFill>
                  <a:latin typeface="Times New Roman" charset="0"/>
                  <a:ea typeface="DejaVu Sans" charset="0"/>
                  <a:cs typeface="DejaVu Sans" charset="0"/>
                </a:rPr>
                <a:t>GPD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880272" y="1143001"/>
            <a:ext cx="3677423" cy="1673206"/>
            <a:chOff x="2905" y="692"/>
            <a:chExt cx="2189" cy="1013"/>
          </a:xfrm>
        </p:grpSpPr>
        <p:graphicFrame>
          <p:nvGraphicFramePr>
            <p:cNvPr id="32770" name="Object 2"/>
            <p:cNvGraphicFramePr>
              <a:graphicFrameLocks noChangeAspect="1"/>
            </p:cNvGraphicFramePr>
            <p:nvPr/>
          </p:nvGraphicFramePr>
          <p:xfrm>
            <a:off x="4656" y="1576"/>
            <a:ext cx="65" cy="129"/>
          </p:xfrm>
          <a:graphic>
            <a:graphicData uri="http://schemas.openxmlformats.org/presentationml/2006/ole">
              <p:oleObj spid="_x0000_s59394" r:id="rId5" imgW="76200" imgH="177800" progId="Equation.3">
                <p:embed/>
              </p:oleObj>
            </a:graphicData>
          </a:graphic>
        </p:graphicFrame>
        <p:sp>
          <p:nvSpPr>
            <p:cNvPr id="32800" name="Freeform 9"/>
            <p:cNvSpPr>
              <a:spLocks noChangeArrowheads="1"/>
            </p:cNvSpPr>
            <p:nvPr/>
          </p:nvSpPr>
          <p:spPr bwMode="auto">
            <a:xfrm flipV="1">
              <a:off x="3395" y="945"/>
              <a:ext cx="642" cy="77"/>
            </a:xfrm>
            <a:custGeom>
              <a:avLst/>
              <a:gdLst>
                <a:gd name="T0" fmla="*/ 0 w 777"/>
                <a:gd name="T1" fmla="*/ 9 h 133"/>
                <a:gd name="T2" fmla="*/ 77 w 777"/>
                <a:gd name="T3" fmla="*/ 1 h 133"/>
                <a:gd name="T4" fmla="*/ 299 w 777"/>
                <a:gd name="T5" fmla="*/ 1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1" name="Freeform 10"/>
            <p:cNvSpPr>
              <a:spLocks noChangeArrowheads="1"/>
            </p:cNvSpPr>
            <p:nvPr/>
          </p:nvSpPr>
          <p:spPr bwMode="auto">
            <a:xfrm rot="5400000">
              <a:off x="3556" y="1280"/>
              <a:ext cx="616" cy="103"/>
            </a:xfrm>
            <a:custGeom>
              <a:avLst/>
              <a:gdLst>
                <a:gd name="T0" fmla="*/ 0 w 1875"/>
                <a:gd name="T1" fmla="*/ 1 h 290"/>
                <a:gd name="T2" fmla="*/ 0 w 1875"/>
                <a:gd name="T3" fmla="*/ 1 h 290"/>
                <a:gd name="T4" fmla="*/ 0 w 1875"/>
                <a:gd name="T5" fmla="*/ 1 h 290"/>
                <a:gd name="T6" fmla="*/ 0 w 1875"/>
                <a:gd name="T7" fmla="*/ 1 h 290"/>
                <a:gd name="T8" fmla="*/ 1 w 1875"/>
                <a:gd name="T9" fmla="*/ 2 h 290"/>
                <a:gd name="T10" fmla="*/ 1 w 1875"/>
                <a:gd name="T11" fmla="*/ 1 h 290"/>
                <a:gd name="T12" fmla="*/ 1 w 1875"/>
                <a:gd name="T13" fmla="*/ 1 h 290"/>
                <a:gd name="T14" fmla="*/ 1 w 1875"/>
                <a:gd name="T15" fmla="*/ 0 h 290"/>
                <a:gd name="T16" fmla="*/ 1 w 1875"/>
                <a:gd name="T17" fmla="*/ 1 h 290"/>
                <a:gd name="T18" fmla="*/ 1 w 1875"/>
                <a:gd name="T19" fmla="*/ 1 h 290"/>
                <a:gd name="T20" fmla="*/ 2 w 1875"/>
                <a:gd name="T21" fmla="*/ 2 h 290"/>
                <a:gd name="T22" fmla="*/ 2 w 1875"/>
                <a:gd name="T23" fmla="*/ 1 h 290"/>
                <a:gd name="T24" fmla="*/ 2 w 1875"/>
                <a:gd name="T25" fmla="*/ 0 h 290"/>
                <a:gd name="T26" fmla="*/ 2 w 1875"/>
                <a:gd name="T27" fmla="*/ 0 h 290"/>
                <a:gd name="T28" fmla="*/ 2 w 1875"/>
                <a:gd name="T29" fmla="*/ 0 h 290"/>
                <a:gd name="T30" fmla="*/ 2 w 1875"/>
                <a:gd name="T31" fmla="*/ 1 h 290"/>
                <a:gd name="T32" fmla="*/ 2 w 1875"/>
                <a:gd name="T33" fmla="*/ 2 h 290"/>
                <a:gd name="T34" fmla="*/ 3 w 1875"/>
                <a:gd name="T35" fmla="*/ 1 h 290"/>
                <a:gd name="T36" fmla="*/ 3 w 1875"/>
                <a:gd name="T37" fmla="*/ 0 h 290"/>
                <a:gd name="T38" fmla="*/ 3 w 1875"/>
                <a:gd name="T39" fmla="*/ 0 h 290"/>
                <a:gd name="T40" fmla="*/ 3 w 1875"/>
                <a:gd name="T41" fmla="*/ 0 h 290"/>
                <a:gd name="T42" fmla="*/ 3 w 1875"/>
                <a:gd name="T43" fmla="*/ 1 h 290"/>
                <a:gd name="T44" fmla="*/ 3 w 1875"/>
                <a:gd name="T45" fmla="*/ 2 h 290"/>
                <a:gd name="T46" fmla="*/ 4 w 1875"/>
                <a:gd name="T47" fmla="*/ 1 h 290"/>
                <a:gd name="T48" fmla="*/ 4 w 1875"/>
                <a:gd name="T49" fmla="*/ 0 h 290"/>
                <a:gd name="T50" fmla="*/ 4 w 1875"/>
                <a:gd name="T51" fmla="*/ 0 h 290"/>
                <a:gd name="T52" fmla="*/ 4 w 1875"/>
                <a:gd name="T53" fmla="*/ 0 h 290"/>
                <a:gd name="T54" fmla="*/ 4 w 1875"/>
                <a:gd name="T55" fmla="*/ 1 h 290"/>
                <a:gd name="T56" fmla="*/ 4 w 1875"/>
                <a:gd name="T57" fmla="*/ 2 h 290"/>
                <a:gd name="T58" fmla="*/ 4 w 1875"/>
                <a:gd name="T59" fmla="*/ 1 h 290"/>
                <a:gd name="T60" fmla="*/ 5 w 1875"/>
                <a:gd name="T61" fmla="*/ 1 h 290"/>
                <a:gd name="T62" fmla="*/ 4 w 1875"/>
                <a:gd name="T63" fmla="*/ 0 h 290"/>
                <a:gd name="T64" fmla="*/ 4 w 1875"/>
                <a:gd name="T65" fmla="*/ 0 h 290"/>
                <a:gd name="T66" fmla="*/ 4 w 1875"/>
                <a:gd name="T67" fmla="*/ 1 h 290"/>
                <a:gd name="T68" fmla="*/ 5 w 1875"/>
                <a:gd name="T69" fmla="*/ 2 h 290"/>
                <a:gd name="T70" fmla="*/ 5 w 1875"/>
                <a:gd name="T71" fmla="*/ 1 h 290"/>
                <a:gd name="T72" fmla="*/ 5 w 1875"/>
                <a:gd name="T73" fmla="*/ 1 h 290"/>
                <a:gd name="T74" fmla="*/ 5 w 1875"/>
                <a:gd name="T75" fmla="*/ 0 h 290"/>
                <a:gd name="T76" fmla="*/ 5 w 1875"/>
                <a:gd name="T77" fmla="*/ 1 h 290"/>
                <a:gd name="T78" fmla="*/ 5 w 1875"/>
                <a:gd name="T79" fmla="*/ 1 h 290"/>
                <a:gd name="T80" fmla="*/ 6 w 1875"/>
                <a:gd name="T81" fmla="*/ 2 h 290"/>
                <a:gd name="T82" fmla="*/ 6 w 1875"/>
                <a:gd name="T83" fmla="*/ 1 h 290"/>
                <a:gd name="T84" fmla="*/ 6 w 1875"/>
                <a:gd name="T85" fmla="*/ 1 h 290"/>
                <a:gd name="T86" fmla="*/ 6 w 1875"/>
                <a:gd name="T87" fmla="*/ 0 h 290"/>
                <a:gd name="T88" fmla="*/ 6 w 1875"/>
                <a:gd name="T89" fmla="*/ 0 h 290"/>
                <a:gd name="T90" fmla="*/ 6 w 1875"/>
                <a:gd name="T91" fmla="*/ 1 h 290"/>
                <a:gd name="T92" fmla="*/ 6 w 1875"/>
                <a:gd name="T93" fmla="*/ 2 h 290"/>
                <a:gd name="T94" fmla="*/ 7 w 1875"/>
                <a:gd name="T95" fmla="*/ 1 h 290"/>
                <a:gd name="T96" fmla="*/ 7 w 1875"/>
                <a:gd name="T97" fmla="*/ 1 h 290"/>
                <a:gd name="T98" fmla="*/ 7 w 1875"/>
                <a:gd name="T99" fmla="*/ 1 h 290"/>
                <a:gd name="T100" fmla="*/ 7 w 1875"/>
                <a:gd name="T101" fmla="*/ 1 h 2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5"/>
                <a:gd name="T154" fmla="*/ 0 h 290"/>
                <a:gd name="T155" fmla="*/ 1875 w 1875"/>
                <a:gd name="T156" fmla="*/ 290 h 2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5" h="290">
                  <a:moveTo>
                    <a:pt x="0" y="143"/>
                  </a:moveTo>
                  <a:cubicBezTo>
                    <a:pt x="9" y="143"/>
                    <a:pt x="43" y="143"/>
                    <a:pt x="53" y="143"/>
                  </a:cubicBezTo>
                  <a:cubicBezTo>
                    <a:pt x="63" y="143"/>
                    <a:pt x="51" y="128"/>
                    <a:pt x="59" y="144"/>
                  </a:cubicBezTo>
                  <a:cubicBezTo>
                    <a:pt x="67" y="160"/>
                    <a:pt x="82" y="215"/>
                    <a:pt x="102" y="239"/>
                  </a:cubicBezTo>
                  <a:cubicBezTo>
                    <a:pt x="122" y="263"/>
                    <a:pt x="153" y="288"/>
                    <a:pt x="179" y="288"/>
                  </a:cubicBezTo>
                  <a:cubicBezTo>
                    <a:pt x="205" y="288"/>
                    <a:pt x="235" y="270"/>
                    <a:pt x="258" y="239"/>
                  </a:cubicBezTo>
                  <a:cubicBezTo>
                    <a:pt x="281" y="208"/>
                    <a:pt x="314" y="141"/>
                    <a:pt x="318" y="102"/>
                  </a:cubicBezTo>
                  <a:cubicBezTo>
                    <a:pt x="322" y="63"/>
                    <a:pt x="295" y="2"/>
                    <a:pt x="285" y="2"/>
                  </a:cubicBezTo>
                  <a:cubicBezTo>
                    <a:pt x="275" y="2"/>
                    <a:pt x="250" y="61"/>
                    <a:pt x="255" y="101"/>
                  </a:cubicBezTo>
                  <a:cubicBezTo>
                    <a:pt x="260" y="141"/>
                    <a:pt x="291" y="208"/>
                    <a:pt x="314" y="240"/>
                  </a:cubicBezTo>
                  <a:cubicBezTo>
                    <a:pt x="337" y="272"/>
                    <a:pt x="368" y="290"/>
                    <a:pt x="395" y="290"/>
                  </a:cubicBezTo>
                  <a:cubicBezTo>
                    <a:pt x="422" y="290"/>
                    <a:pt x="453" y="269"/>
                    <a:pt x="476" y="237"/>
                  </a:cubicBezTo>
                  <a:cubicBezTo>
                    <a:pt x="499" y="205"/>
                    <a:pt x="527" y="137"/>
                    <a:pt x="531" y="98"/>
                  </a:cubicBezTo>
                  <a:cubicBezTo>
                    <a:pt x="535" y="59"/>
                    <a:pt x="508" y="2"/>
                    <a:pt x="498" y="2"/>
                  </a:cubicBezTo>
                  <a:cubicBezTo>
                    <a:pt x="488" y="2"/>
                    <a:pt x="464" y="59"/>
                    <a:pt x="468" y="98"/>
                  </a:cubicBezTo>
                  <a:cubicBezTo>
                    <a:pt x="472" y="137"/>
                    <a:pt x="501" y="204"/>
                    <a:pt x="524" y="236"/>
                  </a:cubicBezTo>
                  <a:cubicBezTo>
                    <a:pt x="547" y="268"/>
                    <a:pt x="578" y="290"/>
                    <a:pt x="605" y="290"/>
                  </a:cubicBezTo>
                  <a:cubicBezTo>
                    <a:pt x="632" y="290"/>
                    <a:pt x="665" y="268"/>
                    <a:pt x="689" y="236"/>
                  </a:cubicBezTo>
                  <a:cubicBezTo>
                    <a:pt x="713" y="204"/>
                    <a:pt x="743" y="134"/>
                    <a:pt x="747" y="95"/>
                  </a:cubicBezTo>
                  <a:cubicBezTo>
                    <a:pt x="751" y="56"/>
                    <a:pt x="725" y="0"/>
                    <a:pt x="714" y="0"/>
                  </a:cubicBezTo>
                  <a:cubicBezTo>
                    <a:pt x="703" y="0"/>
                    <a:pt x="677" y="59"/>
                    <a:pt x="681" y="98"/>
                  </a:cubicBezTo>
                  <a:cubicBezTo>
                    <a:pt x="685" y="137"/>
                    <a:pt x="715" y="202"/>
                    <a:pt x="738" y="234"/>
                  </a:cubicBezTo>
                  <a:cubicBezTo>
                    <a:pt x="761" y="266"/>
                    <a:pt x="794" y="290"/>
                    <a:pt x="822" y="290"/>
                  </a:cubicBezTo>
                  <a:cubicBezTo>
                    <a:pt x="850" y="290"/>
                    <a:pt x="882" y="269"/>
                    <a:pt x="905" y="237"/>
                  </a:cubicBezTo>
                  <a:cubicBezTo>
                    <a:pt x="928" y="205"/>
                    <a:pt x="958" y="138"/>
                    <a:pt x="962" y="99"/>
                  </a:cubicBezTo>
                  <a:cubicBezTo>
                    <a:pt x="966" y="60"/>
                    <a:pt x="938" y="2"/>
                    <a:pt x="927" y="2"/>
                  </a:cubicBezTo>
                  <a:cubicBezTo>
                    <a:pt x="916" y="2"/>
                    <a:pt x="891" y="60"/>
                    <a:pt x="896" y="99"/>
                  </a:cubicBezTo>
                  <a:cubicBezTo>
                    <a:pt x="901" y="138"/>
                    <a:pt x="933" y="208"/>
                    <a:pt x="956" y="239"/>
                  </a:cubicBezTo>
                  <a:cubicBezTo>
                    <a:pt x="979" y="270"/>
                    <a:pt x="1008" y="288"/>
                    <a:pt x="1035" y="288"/>
                  </a:cubicBezTo>
                  <a:cubicBezTo>
                    <a:pt x="1062" y="288"/>
                    <a:pt x="1095" y="268"/>
                    <a:pt x="1118" y="237"/>
                  </a:cubicBezTo>
                  <a:cubicBezTo>
                    <a:pt x="1141" y="206"/>
                    <a:pt x="1171" y="140"/>
                    <a:pt x="1175" y="101"/>
                  </a:cubicBezTo>
                  <a:cubicBezTo>
                    <a:pt x="1179" y="62"/>
                    <a:pt x="1153" y="2"/>
                    <a:pt x="1142" y="2"/>
                  </a:cubicBezTo>
                  <a:cubicBezTo>
                    <a:pt x="1131" y="2"/>
                    <a:pt x="1105" y="59"/>
                    <a:pt x="1109" y="99"/>
                  </a:cubicBezTo>
                  <a:cubicBezTo>
                    <a:pt x="1113" y="139"/>
                    <a:pt x="1146" y="209"/>
                    <a:pt x="1169" y="240"/>
                  </a:cubicBezTo>
                  <a:cubicBezTo>
                    <a:pt x="1192" y="271"/>
                    <a:pt x="1223" y="288"/>
                    <a:pt x="1250" y="288"/>
                  </a:cubicBezTo>
                  <a:cubicBezTo>
                    <a:pt x="1277" y="288"/>
                    <a:pt x="1307" y="270"/>
                    <a:pt x="1331" y="239"/>
                  </a:cubicBezTo>
                  <a:cubicBezTo>
                    <a:pt x="1355" y="208"/>
                    <a:pt x="1389" y="141"/>
                    <a:pt x="1394" y="102"/>
                  </a:cubicBezTo>
                  <a:cubicBezTo>
                    <a:pt x="1399" y="63"/>
                    <a:pt x="1370" y="3"/>
                    <a:pt x="1359" y="3"/>
                  </a:cubicBezTo>
                  <a:cubicBezTo>
                    <a:pt x="1348" y="3"/>
                    <a:pt x="1322" y="62"/>
                    <a:pt x="1326" y="101"/>
                  </a:cubicBezTo>
                  <a:cubicBezTo>
                    <a:pt x="1330" y="140"/>
                    <a:pt x="1362" y="207"/>
                    <a:pt x="1385" y="239"/>
                  </a:cubicBezTo>
                  <a:cubicBezTo>
                    <a:pt x="1408" y="271"/>
                    <a:pt x="1437" y="290"/>
                    <a:pt x="1464" y="290"/>
                  </a:cubicBezTo>
                  <a:cubicBezTo>
                    <a:pt x="1491" y="290"/>
                    <a:pt x="1524" y="272"/>
                    <a:pt x="1547" y="240"/>
                  </a:cubicBezTo>
                  <a:cubicBezTo>
                    <a:pt x="1570" y="208"/>
                    <a:pt x="1598" y="140"/>
                    <a:pt x="1602" y="101"/>
                  </a:cubicBezTo>
                  <a:cubicBezTo>
                    <a:pt x="1606" y="62"/>
                    <a:pt x="1585" y="3"/>
                    <a:pt x="1574" y="3"/>
                  </a:cubicBezTo>
                  <a:cubicBezTo>
                    <a:pt x="1563" y="3"/>
                    <a:pt x="1534" y="60"/>
                    <a:pt x="1538" y="99"/>
                  </a:cubicBezTo>
                  <a:cubicBezTo>
                    <a:pt x="1542" y="138"/>
                    <a:pt x="1574" y="208"/>
                    <a:pt x="1598" y="240"/>
                  </a:cubicBezTo>
                  <a:cubicBezTo>
                    <a:pt x="1622" y="272"/>
                    <a:pt x="1654" y="290"/>
                    <a:pt x="1680" y="290"/>
                  </a:cubicBezTo>
                  <a:cubicBezTo>
                    <a:pt x="1706" y="290"/>
                    <a:pt x="1738" y="264"/>
                    <a:pt x="1757" y="240"/>
                  </a:cubicBezTo>
                  <a:cubicBezTo>
                    <a:pt x="1776" y="216"/>
                    <a:pt x="1788" y="162"/>
                    <a:pt x="1796" y="146"/>
                  </a:cubicBezTo>
                  <a:cubicBezTo>
                    <a:pt x="1804" y="130"/>
                    <a:pt x="1793" y="146"/>
                    <a:pt x="1806" y="146"/>
                  </a:cubicBezTo>
                  <a:cubicBezTo>
                    <a:pt x="1819" y="146"/>
                    <a:pt x="1861" y="144"/>
                    <a:pt x="1875" y="144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2" name="Freeform 11"/>
            <p:cNvSpPr>
              <a:spLocks noChangeArrowheads="1"/>
            </p:cNvSpPr>
            <p:nvPr/>
          </p:nvSpPr>
          <p:spPr bwMode="auto">
            <a:xfrm rot="5400000">
              <a:off x="3668" y="1095"/>
              <a:ext cx="616" cy="104"/>
            </a:xfrm>
            <a:custGeom>
              <a:avLst/>
              <a:gdLst>
                <a:gd name="T0" fmla="*/ 0 w 1875"/>
                <a:gd name="T1" fmla="*/ 1 h 290"/>
                <a:gd name="T2" fmla="*/ 0 w 1875"/>
                <a:gd name="T3" fmla="*/ 1 h 290"/>
                <a:gd name="T4" fmla="*/ 0 w 1875"/>
                <a:gd name="T5" fmla="*/ 1 h 290"/>
                <a:gd name="T6" fmla="*/ 0 w 1875"/>
                <a:gd name="T7" fmla="*/ 1 h 290"/>
                <a:gd name="T8" fmla="*/ 1 w 1875"/>
                <a:gd name="T9" fmla="*/ 2 h 290"/>
                <a:gd name="T10" fmla="*/ 1 w 1875"/>
                <a:gd name="T11" fmla="*/ 1 h 290"/>
                <a:gd name="T12" fmla="*/ 1 w 1875"/>
                <a:gd name="T13" fmla="*/ 1 h 290"/>
                <a:gd name="T14" fmla="*/ 1 w 1875"/>
                <a:gd name="T15" fmla="*/ 0 h 290"/>
                <a:gd name="T16" fmla="*/ 1 w 1875"/>
                <a:gd name="T17" fmla="*/ 1 h 290"/>
                <a:gd name="T18" fmla="*/ 1 w 1875"/>
                <a:gd name="T19" fmla="*/ 1 h 290"/>
                <a:gd name="T20" fmla="*/ 2 w 1875"/>
                <a:gd name="T21" fmla="*/ 2 h 290"/>
                <a:gd name="T22" fmla="*/ 2 w 1875"/>
                <a:gd name="T23" fmla="*/ 1 h 290"/>
                <a:gd name="T24" fmla="*/ 2 w 1875"/>
                <a:gd name="T25" fmla="*/ 1 h 290"/>
                <a:gd name="T26" fmla="*/ 2 w 1875"/>
                <a:gd name="T27" fmla="*/ 0 h 290"/>
                <a:gd name="T28" fmla="*/ 2 w 1875"/>
                <a:gd name="T29" fmla="*/ 1 h 290"/>
                <a:gd name="T30" fmla="*/ 2 w 1875"/>
                <a:gd name="T31" fmla="*/ 1 h 290"/>
                <a:gd name="T32" fmla="*/ 2 w 1875"/>
                <a:gd name="T33" fmla="*/ 2 h 290"/>
                <a:gd name="T34" fmla="*/ 3 w 1875"/>
                <a:gd name="T35" fmla="*/ 1 h 290"/>
                <a:gd name="T36" fmla="*/ 3 w 1875"/>
                <a:gd name="T37" fmla="*/ 0 h 290"/>
                <a:gd name="T38" fmla="*/ 3 w 1875"/>
                <a:gd name="T39" fmla="*/ 0 h 290"/>
                <a:gd name="T40" fmla="*/ 3 w 1875"/>
                <a:gd name="T41" fmla="*/ 1 h 290"/>
                <a:gd name="T42" fmla="*/ 3 w 1875"/>
                <a:gd name="T43" fmla="*/ 1 h 290"/>
                <a:gd name="T44" fmla="*/ 3 w 1875"/>
                <a:gd name="T45" fmla="*/ 2 h 290"/>
                <a:gd name="T46" fmla="*/ 4 w 1875"/>
                <a:gd name="T47" fmla="*/ 1 h 290"/>
                <a:gd name="T48" fmla="*/ 4 w 1875"/>
                <a:gd name="T49" fmla="*/ 1 h 290"/>
                <a:gd name="T50" fmla="*/ 4 w 1875"/>
                <a:gd name="T51" fmla="*/ 0 h 290"/>
                <a:gd name="T52" fmla="*/ 4 w 1875"/>
                <a:gd name="T53" fmla="*/ 1 h 290"/>
                <a:gd name="T54" fmla="*/ 4 w 1875"/>
                <a:gd name="T55" fmla="*/ 1 h 290"/>
                <a:gd name="T56" fmla="*/ 4 w 1875"/>
                <a:gd name="T57" fmla="*/ 2 h 290"/>
                <a:gd name="T58" fmla="*/ 4 w 1875"/>
                <a:gd name="T59" fmla="*/ 1 h 290"/>
                <a:gd name="T60" fmla="*/ 5 w 1875"/>
                <a:gd name="T61" fmla="*/ 1 h 290"/>
                <a:gd name="T62" fmla="*/ 4 w 1875"/>
                <a:gd name="T63" fmla="*/ 0 h 290"/>
                <a:gd name="T64" fmla="*/ 4 w 1875"/>
                <a:gd name="T65" fmla="*/ 1 h 290"/>
                <a:gd name="T66" fmla="*/ 4 w 1875"/>
                <a:gd name="T67" fmla="*/ 1 h 290"/>
                <a:gd name="T68" fmla="*/ 5 w 1875"/>
                <a:gd name="T69" fmla="*/ 2 h 290"/>
                <a:gd name="T70" fmla="*/ 5 w 1875"/>
                <a:gd name="T71" fmla="*/ 1 h 290"/>
                <a:gd name="T72" fmla="*/ 5 w 1875"/>
                <a:gd name="T73" fmla="*/ 1 h 290"/>
                <a:gd name="T74" fmla="*/ 5 w 1875"/>
                <a:gd name="T75" fmla="*/ 0 h 290"/>
                <a:gd name="T76" fmla="*/ 5 w 1875"/>
                <a:gd name="T77" fmla="*/ 1 h 290"/>
                <a:gd name="T78" fmla="*/ 5 w 1875"/>
                <a:gd name="T79" fmla="*/ 1 h 290"/>
                <a:gd name="T80" fmla="*/ 6 w 1875"/>
                <a:gd name="T81" fmla="*/ 2 h 290"/>
                <a:gd name="T82" fmla="*/ 6 w 1875"/>
                <a:gd name="T83" fmla="*/ 1 h 290"/>
                <a:gd name="T84" fmla="*/ 6 w 1875"/>
                <a:gd name="T85" fmla="*/ 1 h 290"/>
                <a:gd name="T86" fmla="*/ 6 w 1875"/>
                <a:gd name="T87" fmla="*/ 0 h 290"/>
                <a:gd name="T88" fmla="*/ 6 w 1875"/>
                <a:gd name="T89" fmla="*/ 1 h 290"/>
                <a:gd name="T90" fmla="*/ 6 w 1875"/>
                <a:gd name="T91" fmla="*/ 1 h 290"/>
                <a:gd name="T92" fmla="*/ 6 w 1875"/>
                <a:gd name="T93" fmla="*/ 2 h 290"/>
                <a:gd name="T94" fmla="*/ 7 w 1875"/>
                <a:gd name="T95" fmla="*/ 1 h 290"/>
                <a:gd name="T96" fmla="*/ 7 w 1875"/>
                <a:gd name="T97" fmla="*/ 1 h 290"/>
                <a:gd name="T98" fmla="*/ 7 w 1875"/>
                <a:gd name="T99" fmla="*/ 1 h 290"/>
                <a:gd name="T100" fmla="*/ 7 w 1875"/>
                <a:gd name="T101" fmla="*/ 1 h 2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5"/>
                <a:gd name="T154" fmla="*/ 0 h 290"/>
                <a:gd name="T155" fmla="*/ 1875 w 1875"/>
                <a:gd name="T156" fmla="*/ 290 h 2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5" h="290">
                  <a:moveTo>
                    <a:pt x="0" y="143"/>
                  </a:moveTo>
                  <a:cubicBezTo>
                    <a:pt x="9" y="143"/>
                    <a:pt x="43" y="143"/>
                    <a:pt x="53" y="143"/>
                  </a:cubicBezTo>
                  <a:cubicBezTo>
                    <a:pt x="63" y="143"/>
                    <a:pt x="51" y="128"/>
                    <a:pt x="59" y="144"/>
                  </a:cubicBezTo>
                  <a:cubicBezTo>
                    <a:pt x="67" y="160"/>
                    <a:pt x="82" y="215"/>
                    <a:pt x="102" y="239"/>
                  </a:cubicBezTo>
                  <a:cubicBezTo>
                    <a:pt x="122" y="263"/>
                    <a:pt x="153" y="288"/>
                    <a:pt x="179" y="288"/>
                  </a:cubicBezTo>
                  <a:cubicBezTo>
                    <a:pt x="205" y="288"/>
                    <a:pt x="235" y="270"/>
                    <a:pt x="258" y="239"/>
                  </a:cubicBezTo>
                  <a:cubicBezTo>
                    <a:pt x="281" y="208"/>
                    <a:pt x="314" y="141"/>
                    <a:pt x="318" y="102"/>
                  </a:cubicBezTo>
                  <a:cubicBezTo>
                    <a:pt x="322" y="63"/>
                    <a:pt x="295" y="2"/>
                    <a:pt x="285" y="2"/>
                  </a:cubicBezTo>
                  <a:cubicBezTo>
                    <a:pt x="275" y="2"/>
                    <a:pt x="250" y="61"/>
                    <a:pt x="255" y="101"/>
                  </a:cubicBezTo>
                  <a:cubicBezTo>
                    <a:pt x="260" y="141"/>
                    <a:pt x="291" y="208"/>
                    <a:pt x="314" y="240"/>
                  </a:cubicBezTo>
                  <a:cubicBezTo>
                    <a:pt x="337" y="272"/>
                    <a:pt x="368" y="290"/>
                    <a:pt x="395" y="290"/>
                  </a:cubicBezTo>
                  <a:cubicBezTo>
                    <a:pt x="422" y="290"/>
                    <a:pt x="453" y="269"/>
                    <a:pt x="476" y="237"/>
                  </a:cubicBezTo>
                  <a:cubicBezTo>
                    <a:pt x="499" y="205"/>
                    <a:pt x="527" y="137"/>
                    <a:pt x="531" y="98"/>
                  </a:cubicBezTo>
                  <a:cubicBezTo>
                    <a:pt x="535" y="59"/>
                    <a:pt x="508" y="2"/>
                    <a:pt x="498" y="2"/>
                  </a:cubicBezTo>
                  <a:cubicBezTo>
                    <a:pt x="488" y="2"/>
                    <a:pt x="464" y="59"/>
                    <a:pt x="468" y="98"/>
                  </a:cubicBezTo>
                  <a:cubicBezTo>
                    <a:pt x="472" y="137"/>
                    <a:pt x="501" y="204"/>
                    <a:pt x="524" y="236"/>
                  </a:cubicBezTo>
                  <a:cubicBezTo>
                    <a:pt x="547" y="268"/>
                    <a:pt x="578" y="290"/>
                    <a:pt x="605" y="290"/>
                  </a:cubicBezTo>
                  <a:cubicBezTo>
                    <a:pt x="632" y="290"/>
                    <a:pt x="665" y="268"/>
                    <a:pt x="689" y="236"/>
                  </a:cubicBezTo>
                  <a:cubicBezTo>
                    <a:pt x="713" y="204"/>
                    <a:pt x="743" y="134"/>
                    <a:pt x="747" y="95"/>
                  </a:cubicBezTo>
                  <a:cubicBezTo>
                    <a:pt x="751" y="56"/>
                    <a:pt x="725" y="0"/>
                    <a:pt x="714" y="0"/>
                  </a:cubicBezTo>
                  <a:cubicBezTo>
                    <a:pt x="703" y="0"/>
                    <a:pt x="677" y="59"/>
                    <a:pt x="681" y="98"/>
                  </a:cubicBezTo>
                  <a:cubicBezTo>
                    <a:pt x="685" y="137"/>
                    <a:pt x="715" y="202"/>
                    <a:pt x="738" y="234"/>
                  </a:cubicBezTo>
                  <a:cubicBezTo>
                    <a:pt x="761" y="266"/>
                    <a:pt x="794" y="290"/>
                    <a:pt x="822" y="290"/>
                  </a:cubicBezTo>
                  <a:cubicBezTo>
                    <a:pt x="850" y="290"/>
                    <a:pt x="882" y="269"/>
                    <a:pt x="905" y="237"/>
                  </a:cubicBezTo>
                  <a:cubicBezTo>
                    <a:pt x="928" y="205"/>
                    <a:pt x="958" y="138"/>
                    <a:pt x="962" y="99"/>
                  </a:cubicBezTo>
                  <a:cubicBezTo>
                    <a:pt x="966" y="60"/>
                    <a:pt x="938" y="2"/>
                    <a:pt x="927" y="2"/>
                  </a:cubicBezTo>
                  <a:cubicBezTo>
                    <a:pt x="916" y="2"/>
                    <a:pt x="891" y="60"/>
                    <a:pt x="896" y="99"/>
                  </a:cubicBezTo>
                  <a:cubicBezTo>
                    <a:pt x="901" y="138"/>
                    <a:pt x="933" y="208"/>
                    <a:pt x="956" y="239"/>
                  </a:cubicBezTo>
                  <a:cubicBezTo>
                    <a:pt x="979" y="270"/>
                    <a:pt x="1008" y="288"/>
                    <a:pt x="1035" y="288"/>
                  </a:cubicBezTo>
                  <a:cubicBezTo>
                    <a:pt x="1062" y="288"/>
                    <a:pt x="1095" y="268"/>
                    <a:pt x="1118" y="237"/>
                  </a:cubicBezTo>
                  <a:cubicBezTo>
                    <a:pt x="1141" y="206"/>
                    <a:pt x="1171" y="140"/>
                    <a:pt x="1175" y="101"/>
                  </a:cubicBezTo>
                  <a:cubicBezTo>
                    <a:pt x="1179" y="62"/>
                    <a:pt x="1153" y="2"/>
                    <a:pt x="1142" y="2"/>
                  </a:cubicBezTo>
                  <a:cubicBezTo>
                    <a:pt x="1131" y="2"/>
                    <a:pt x="1105" y="59"/>
                    <a:pt x="1109" y="99"/>
                  </a:cubicBezTo>
                  <a:cubicBezTo>
                    <a:pt x="1113" y="139"/>
                    <a:pt x="1146" y="209"/>
                    <a:pt x="1169" y="240"/>
                  </a:cubicBezTo>
                  <a:cubicBezTo>
                    <a:pt x="1192" y="271"/>
                    <a:pt x="1223" y="288"/>
                    <a:pt x="1250" y="288"/>
                  </a:cubicBezTo>
                  <a:cubicBezTo>
                    <a:pt x="1277" y="288"/>
                    <a:pt x="1307" y="270"/>
                    <a:pt x="1331" y="239"/>
                  </a:cubicBezTo>
                  <a:cubicBezTo>
                    <a:pt x="1355" y="208"/>
                    <a:pt x="1389" y="141"/>
                    <a:pt x="1394" y="102"/>
                  </a:cubicBezTo>
                  <a:cubicBezTo>
                    <a:pt x="1399" y="63"/>
                    <a:pt x="1370" y="3"/>
                    <a:pt x="1359" y="3"/>
                  </a:cubicBezTo>
                  <a:cubicBezTo>
                    <a:pt x="1348" y="3"/>
                    <a:pt x="1322" y="62"/>
                    <a:pt x="1326" y="101"/>
                  </a:cubicBezTo>
                  <a:cubicBezTo>
                    <a:pt x="1330" y="140"/>
                    <a:pt x="1362" y="207"/>
                    <a:pt x="1385" y="239"/>
                  </a:cubicBezTo>
                  <a:cubicBezTo>
                    <a:pt x="1408" y="271"/>
                    <a:pt x="1437" y="290"/>
                    <a:pt x="1464" y="290"/>
                  </a:cubicBezTo>
                  <a:cubicBezTo>
                    <a:pt x="1491" y="290"/>
                    <a:pt x="1524" y="272"/>
                    <a:pt x="1547" y="240"/>
                  </a:cubicBezTo>
                  <a:cubicBezTo>
                    <a:pt x="1570" y="208"/>
                    <a:pt x="1598" y="140"/>
                    <a:pt x="1602" y="101"/>
                  </a:cubicBezTo>
                  <a:cubicBezTo>
                    <a:pt x="1606" y="62"/>
                    <a:pt x="1585" y="3"/>
                    <a:pt x="1574" y="3"/>
                  </a:cubicBezTo>
                  <a:cubicBezTo>
                    <a:pt x="1563" y="3"/>
                    <a:pt x="1534" y="60"/>
                    <a:pt x="1538" y="99"/>
                  </a:cubicBezTo>
                  <a:cubicBezTo>
                    <a:pt x="1542" y="138"/>
                    <a:pt x="1574" y="208"/>
                    <a:pt x="1598" y="240"/>
                  </a:cubicBezTo>
                  <a:cubicBezTo>
                    <a:pt x="1622" y="272"/>
                    <a:pt x="1654" y="290"/>
                    <a:pt x="1680" y="290"/>
                  </a:cubicBezTo>
                  <a:cubicBezTo>
                    <a:pt x="1706" y="290"/>
                    <a:pt x="1738" y="264"/>
                    <a:pt x="1757" y="240"/>
                  </a:cubicBezTo>
                  <a:cubicBezTo>
                    <a:pt x="1776" y="216"/>
                    <a:pt x="1788" y="162"/>
                    <a:pt x="1796" y="146"/>
                  </a:cubicBezTo>
                  <a:cubicBezTo>
                    <a:pt x="1804" y="130"/>
                    <a:pt x="1793" y="146"/>
                    <a:pt x="1806" y="146"/>
                  </a:cubicBezTo>
                  <a:cubicBezTo>
                    <a:pt x="1819" y="146"/>
                    <a:pt x="1861" y="144"/>
                    <a:pt x="1875" y="144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3" name="Line 12"/>
            <p:cNvSpPr>
              <a:spLocks noChangeShapeType="1"/>
            </p:cNvSpPr>
            <p:nvPr/>
          </p:nvSpPr>
          <p:spPr bwMode="auto">
            <a:xfrm flipV="1">
              <a:off x="3001" y="1494"/>
              <a:ext cx="694" cy="11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4" name="Line 13"/>
            <p:cNvSpPr>
              <a:spLocks noChangeShapeType="1"/>
            </p:cNvSpPr>
            <p:nvPr/>
          </p:nvSpPr>
          <p:spPr bwMode="auto">
            <a:xfrm>
              <a:off x="4036" y="1514"/>
              <a:ext cx="623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5" name="Oval 14"/>
            <p:cNvSpPr>
              <a:spLocks noChangeArrowheads="1"/>
            </p:cNvSpPr>
            <p:nvPr/>
          </p:nvSpPr>
          <p:spPr bwMode="auto">
            <a:xfrm>
              <a:off x="3690" y="1381"/>
              <a:ext cx="347" cy="320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6" name="Text Box 15"/>
            <p:cNvSpPr txBox="1">
              <a:spLocks noChangeArrowheads="1"/>
            </p:cNvSpPr>
            <p:nvPr/>
          </p:nvSpPr>
          <p:spPr bwMode="auto">
            <a:xfrm>
              <a:off x="2905" y="1335"/>
              <a:ext cx="196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62280" rIns="89280" bIns="4464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2100" b="1" dirty="0" err="1">
                  <a:solidFill>
                    <a:srgbClr val="000000"/>
                  </a:solidFill>
                  <a:latin typeface="Times New Roman" charset="0"/>
                  <a:ea typeface="DejaVu Sans" charset="0"/>
                  <a:cs typeface="DejaVu Sans" charset="0"/>
                </a:rPr>
                <a:t>p</a:t>
              </a:r>
              <a:endParaRPr lang="en-GB" sz="2100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endParaRPr>
            </a:p>
          </p:txBody>
        </p:sp>
        <p:sp>
          <p:nvSpPr>
            <p:cNvPr id="32807" name="Freeform 16"/>
            <p:cNvSpPr>
              <a:spLocks noChangeArrowheads="1"/>
            </p:cNvSpPr>
            <p:nvPr/>
          </p:nvSpPr>
          <p:spPr bwMode="auto">
            <a:xfrm>
              <a:off x="3401" y="840"/>
              <a:ext cx="635" cy="85"/>
            </a:xfrm>
            <a:custGeom>
              <a:avLst/>
              <a:gdLst>
                <a:gd name="T0" fmla="*/ 0 w 777"/>
                <a:gd name="T1" fmla="*/ 14 h 133"/>
                <a:gd name="T2" fmla="*/ 74 w 777"/>
                <a:gd name="T3" fmla="*/ 2 h 133"/>
                <a:gd name="T4" fmla="*/ 284 w 777"/>
                <a:gd name="T5" fmla="*/ 1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8" name="Freeform 17"/>
            <p:cNvSpPr>
              <a:spLocks noChangeArrowheads="1"/>
            </p:cNvSpPr>
            <p:nvPr/>
          </p:nvSpPr>
          <p:spPr bwMode="auto">
            <a:xfrm flipH="1">
              <a:off x="4032" y="840"/>
              <a:ext cx="408" cy="85"/>
            </a:xfrm>
            <a:custGeom>
              <a:avLst/>
              <a:gdLst>
                <a:gd name="T0" fmla="*/ 0 w 777"/>
                <a:gd name="T1" fmla="*/ 14 h 133"/>
                <a:gd name="T2" fmla="*/ 8 w 777"/>
                <a:gd name="T3" fmla="*/ 2 h 133"/>
                <a:gd name="T4" fmla="*/ 31 w 777"/>
                <a:gd name="T5" fmla="*/ 1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9" name="Freeform 18"/>
            <p:cNvSpPr>
              <a:spLocks noChangeArrowheads="1"/>
            </p:cNvSpPr>
            <p:nvPr/>
          </p:nvSpPr>
          <p:spPr bwMode="auto">
            <a:xfrm flipH="1" flipV="1">
              <a:off x="4032" y="932"/>
              <a:ext cx="408" cy="85"/>
            </a:xfrm>
            <a:custGeom>
              <a:avLst/>
              <a:gdLst>
                <a:gd name="T0" fmla="*/ 0 w 777"/>
                <a:gd name="T1" fmla="*/ 14 h 133"/>
                <a:gd name="T2" fmla="*/ 8 w 777"/>
                <a:gd name="T3" fmla="*/ 2 h 133"/>
                <a:gd name="T4" fmla="*/ 31 w 777"/>
                <a:gd name="T5" fmla="*/ 1 h 133"/>
                <a:gd name="T6" fmla="*/ 0 60000 65536"/>
                <a:gd name="T7" fmla="*/ 0 60000 65536"/>
                <a:gd name="T8" fmla="*/ 0 60000 65536"/>
                <a:gd name="T9" fmla="*/ 0 w 777"/>
                <a:gd name="T10" fmla="*/ 0 h 133"/>
                <a:gd name="T11" fmla="*/ 777 w 77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33">
                  <a:moveTo>
                    <a:pt x="0" y="133"/>
                  </a:moveTo>
                  <a:cubicBezTo>
                    <a:pt x="33" y="114"/>
                    <a:pt x="72" y="42"/>
                    <a:pt x="201" y="21"/>
                  </a:cubicBezTo>
                  <a:cubicBezTo>
                    <a:pt x="330" y="0"/>
                    <a:pt x="657" y="9"/>
                    <a:pt x="777" y="6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0" name="Freeform 19"/>
            <p:cNvSpPr>
              <a:spLocks noChangeArrowheads="1"/>
            </p:cNvSpPr>
            <p:nvPr/>
          </p:nvSpPr>
          <p:spPr bwMode="auto">
            <a:xfrm rot="-1980000">
              <a:off x="2992" y="740"/>
              <a:ext cx="384" cy="320"/>
            </a:xfrm>
            <a:custGeom>
              <a:avLst/>
              <a:gdLst>
                <a:gd name="T0" fmla="*/ 40 w 380"/>
                <a:gd name="T1" fmla="*/ 10 h 311"/>
                <a:gd name="T2" fmla="*/ 15 w 380"/>
                <a:gd name="T3" fmla="*/ 81 h 311"/>
                <a:gd name="T4" fmla="*/ 130 w 380"/>
                <a:gd name="T5" fmla="*/ 9 h 311"/>
                <a:gd name="T6" fmla="*/ 79 w 380"/>
                <a:gd name="T7" fmla="*/ 146 h 311"/>
                <a:gd name="T8" fmla="*/ 195 w 380"/>
                <a:gd name="T9" fmla="*/ 76 h 311"/>
                <a:gd name="T10" fmla="*/ 139 w 380"/>
                <a:gd name="T11" fmla="*/ 210 h 311"/>
                <a:gd name="T12" fmla="*/ 260 w 380"/>
                <a:gd name="T13" fmla="*/ 141 h 311"/>
                <a:gd name="T14" fmla="*/ 204 w 380"/>
                <a:gd name="T15" fmla="*/ 273 h 311"/>
                <a:gd name="T16" fmla="*/ 320 w 380"/>
                <a:gd name="T17" fmla="*/ 206 h 311"/>
                <a:gd name="T18" fmla="*/ 269 w 380"/>
                <a:gd name="T19" fmla="*/ 337 h 311"/>
                <a:gd name="T20" fmla="*/ 386 w 380"/>
                <a:gd name="T21" fmla="*/ 271 h 311"/>
                <a:gd name="T22" fmla="*/ 359 w 380"/>
                <a:gd name="T23" fmla="*/ 359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0"/>
                <a:gd name="T37" fmla="*/ 0 h 311"/>
                <a:gd name="T38" fmla="*/ 380 w 380"/>
                <a:gd name="T39" fmla="*/ 311 h 3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0" h="311">
                  <a:moveTo>
                    <a:pt x="40" y="10"/>
                  </a:moveTo>
                  <a:cubicBezTo>
                    <a:pt x="36" y="20"/>
                    <a:pt x="0" y="70"/>
                    <a:pt x="15" y="71"/>
                  </a:cubicBezTo>
                  <a:cubicBezTo>
                    <a:pt x="29" y="70"/>
                    <a:pt x="116" y="0"/>
                    <a:pt x="125" y="9"/>
                  </a:cubicBezTo>
                  <a:cubicBezTo>
                    <a:pt x="136" y="19"/>
                    <a:pt x="64" y="116"/>
                    <a:pt x="74" y="126"/>
                  </a:cubicBezTo>
                  <a:cubicBezTo>
                    <a:pt x="84" y="135"/>
                    <a:pt x="174" y="56"/>
                    <a:pt x="185" y="66"/>
                  </a:cubicBezTo>
                  <a:cubicBezTo>
                    <a:pt x="194" y="75"/>
                    <a:pt x="124" y="172"/>
                    <a:pt x="134" y="182"/>
                  </a:cubicBezTo>
                  <a:cubicBezTo>
                    <a:pt x="145" y="191"/>
                    <a:pt x="235" y="111"/>
                    <a:pt x="245" y="121"/>
                  </a:cubicBezTo>
                  <a:cubicBezTo>
                    <a:pt x="256" y="131"/>
                    <a:pt x="184" y="228"/>
                    <a:pt x="194" y="237"/>
                  </a:cubicBezTo>
                  <a:cubicBezTo>
                    <a:pt x="205" y="247"/>
                    <a:pt x="294" y="169"/>
                    <a:pt x="305" y="179"/>
                  </a:cubicBezTo>
                  <a:cubicBezTo>
                    <a:pt x="315" y="189"/>
                    <a:pt x="244" y="284"/>
                    <a:pt x="254" y="293"/>
                  </a:cubicBezTo>
                  <a:cubicBezTo>
                    <a:pt x="265" y="303"/>
                    <a:pt x="352" y="232"/>
                    <a:pt x="366" y="235"/>
                  </a:cubicBezTo>
                  <a:cubicBezTo>
                    <a:pt x="380" y="238"/>
                    <a:pt x="345" y="295"/>
                    <a:pt x="339" y="311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1" name="Freeform 20"/>
            <p:cNvSpPr>
              <a:spLocks noChangeArrowheads="1"/>
            </p:cNvSpPr>
            <p:nvPr/>
          </p:nvSpPr>
          <p:spPr bwMode="auto">
            <a:xfrm rot="-2520000">
              <a:off x="4449" y="785"/>
              <a:ext cx="384" cy="320"/>
            </a:xfrm>
            <a:custGeom>
              <a:avLst/>
              <a:gdLst>
                <a:gd name="T0" fmla="*/ 40 w 380"/>
                <a:gd name="T1" fmla="*/ 10 h 311"/>
                <a:gd name="T2" fmla="*/ 15 w 380"/>
                <a:gd name="T3" fmla="*/ 81 h 311"/>
                <a:gd name="T4" fmla="*/ 130 w 380"/>
                <a:gd name="T5" fmla="*/ 9 h 311"/>
                <a:gd name="T6" fmla="*/ 79 w 380"/>
                <a:gd name="T7" fmla="*/ 146 h 311"/>
                <a:gd name="T8" fmla="*/ 195 w 380"/>
                <a:gd name="T9" fmla="*/ 76 h 311"/>
                <a:gd name="T10" fmla="*/ 139 w 380"/>
                <a:gd name="T11" fmla="*/ 210 h 311"/>
                <a:gd name="T12" fmla="*/ 260 w 380"/>
                <a:gd name="T13" fmla="*/ 141 h 311"/>
                <a:gd name="T14" fmla="*/ 204 w 380"/>
                <a:gd name="T15" fmla="*/ 273 h 311"/>
                <a:gd name="T16" fmla="*/ 320 w 380"/>
                <a:gd name="T17" fmla="*/ 206 h 311"/>
                <a:gd name="T18" fmla="*/ 269 w 380"/>
                <a:gd name="T19" fmla="*/ 337 h 311"/>
                <a:gd name="T20" fmla="*/ 386 w 380"/>
                <a:gd name="T21" fmla="*/ 271 h 311"/>
                <a:gd name="T22" fmla="*/ 359 w 380"/>
                <a:gd name="T23" fmla="*/ 359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0"/>
                <a:gd name="T37" fmla="*/ 0 h 311"/>
                <a:gd name="T38" fmla="*/ 380 w 380"/>
                <a:gd name="T39" fmla="*/ 311 h 3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0" h="311">
                  <a:moveTo>
                    <a:pt x="40" y="10"/>
                  </a:moveTo>
                  <a:cubicBezTo>
                    <a:pt x="36" y="20"/>
                    <a:pt x="0" y="70"/>
                    <a:pt x="15" y="71"/>
                  </a:cubicBezTo>
                  <a:cubicBezTo>
                    <a:pt x="29" y="70"/>
                    <a:pt x="116" y="0"/>
                    <a:pt x="125" y="9"/>
                  </a:cubicBezTo>
                  <a:cubicBezTo>
                    <a:pt x="136" y="19"/>
                    <a:pt x="64" y="116"/>
                    <a:pt x="74" y="126"/>
                  </a:cubicBezTo>
                  <a:cubicBezTo>
                    <a:pt x="84" y="135"/>
                    <a:pt x="174" y="56"/>
                    <a:pt x="185" y="66"/>
                  </a:cubicBezTo>
                  <a:cubicBezTo>
                    <a:pt x="194" y="75"/>
                    <a:pt x="124" y="172"/>
                    <a:pt x="134" y="182"/>
                  </a:cubicBezTo>
                  <a:cubicBezTo>
                    <a:pt x="145" y="191"/>
                    <a:pt x="235" y="111"/>
                    <a:pt x="245" y="121"/>
                  </a:cubicBezTo>
                  <a:cubicBezTo>
                    <a:pt x="256" y="131"/>
                    <a:pt x="184" y="228"/>
                    <a:pt x="194" y="237"/>
                  </a:cubicBezTo>
                  <a:cubicBezTo>
                    <a:pt x="205" y="247"/>
                    <a:pt x="294" y="169"/>
                    <a:pt x="305" y="179"/>
                  </a:cubicBezTo>
                  <a:cubicBezTo>
                    <a:pt x="315" y="189"/>
                    <a:pt x="244" y="284"/>
                    <a:pt x="254" y="293"/>
                  </a:cubicBezTo>
                  <a:cubicBezTo>
                    <a:pt x="265" y="303"/>
                    <a:pt x="352" y="232"/>
                    <a:pt x="366" y="235"/>
                  </a:cubicBezTo>
                  <a:cubicBezTo>
                    <a:pt x="380" y="238"/>
                    <a:pt x="345" y="295"/>
                    <a:pt x="339" y="311"/>
                  </a:cubicBezTo>
                </a:path>
              </a:pathLst>
            </a:custGeom>
            <a:noFill/>
            <a:ln w="190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2" name="Text Box 21"/>
            <p:cNvSpPr txBox="1">
              <a:spLocks noChangeArrowheads="1"/>
            </p:cNvSpPr>
            <p:nvPr/>
          </p:nvSpPr>
          <p:spPr bwMode="auto">
            <a:xfrm>
              <a:off x="4483" y="1288"/>
              <a:ext cx="196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62280" rIns="89280" bIns="4464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2100" b="1" dirty="0" err="1">
                  <a:solidFill>
                    <a:srgbClr val="000000"/>
                  </a:solidFill>
                  <a:latin typeface="Times New Roman" charset="0"/>
                  <a:ea typeface="DejaVu Sans" charset="0"/>
                  <a:cs typeface="DejaVu Sans" charset="0"/>
                </a:rPr>
                <a:t>p</a:t>
              </a:r>
              <a:endParaRPr lang="en-GB" sz="2100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endParaRPr>
            </a:p>
          </p:txBody>
        </p:sp>
        <p:sp>
          <p:nvSpPr>
            <p:cNvPr id="32813" name="Text Box 22"/>
            <p:cNvSpPr txBox="1">
              <a:spLocks noChangeArrowheads="1"/>
            </p:cNvSpPr>
            <p:nvPr/>
          </p:nvSpPr>
          <p:spPr bwMode="auto">
            <a:xfrm>
              <a:off x="4872" y="692"/>
              <a:ext cx="222" cy="3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83520" rIns="89280" bIns="4464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4600" b="1" baseline="30000" dirty="0" err="1">
                  <a:solidFill>
                    <a:srgbClr val="0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γ</a:t>
              </a:r>
              <a:endParaRPr lang="en-GB" sz="4600" b="1" baseline="300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32776" name="Text Box 23"/>
          <p:cNvSpPr txBox="1">
            <a:spLocks noChangeArrowheads="1"/>
          </p:cNvSpPr>
          <p:nvPr/>
        </p:nvSpPr>
        <p:spPr bwMode="auto">
          <a:xfrm>
            <a:off x="4529750" y="1083537"/>
            <a:ext cx="570006" cy="5803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3789" tIns="87738" rIns="93789" bIns="46894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4600" b="1" baseline="30000" dirty="0" err="1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GB" sz="4600" b="1" baseline="300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*</a:t>
            </a:r>
          </a:p>
        </p:txBody>
      </p:sp>
      <p:sp>
        <p:nvSpPr>
          <p:cNvPr id="32777" name="Rectangle 24"/>
          <p:cNvSpPr>
            <a:spLocks noChangeArrowheads="1"/>
          </p:cNvSpPr>
          <p:nvPr/>
        </p:nvSpPr>
        <p:spPr bwMode="auto">
          <a:xfrm>
            <a:off x="213356" y="115622"/>
            <a:ext cx="8750889" cy="609490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Deeply Virtual Compton Scattering</a:t>
            </a:r>
          </a:p>
        </p:txBody>
      </p:sp>
      <p:sp>
        <p:nvSpPr>
          <p:cNvPr id="32778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9" name="Text Box 26"/>
          <p:cNvSpPr txBox="1">
            <a:spLocks noChangeArrowheads="1"/>
          </p:cNvSpPr>
          <p:nvPr/>
        </p:nvSpPr>
        <p:spPr bwMode="auto">
          <a:xfrm>
            <a:off x="836077" y="654087"/>
            <a:ext cx="2826388" cy="4844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2276" tIns="72989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500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VM (</a:t>
            </a:r>
            <a:r>
              <a:rPr lang="en-GB" sz="2500" dirty="0" err="1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ρ</a:t>
            </a:r>
            <a:r>
              <a:rPr lang="en-GB" sz="25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GB" sz="2500" dirty="0" err="1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ω</a:t>
            </a:r>
            <a:r>
              <a:rPr lang="en-GB" sz="25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GB" sz="2500" dirty="0" err="1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φ</a:t>
            </a:r>
            <a:r>
              <a:rPr lang="en-GB" sz="2500" dirty="0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, J/ψ, </a:t>
            </a:r>
            <a:r>
              <a:rPr lang="en-GB" sz="2500" dirty="0" err="1">
                <a:solidFill>
                  <a:srgbClr val="000066"/>
                </a:solidFill>
                <a:latin typeface="Times New Roman" charset="0"/>
                <a:ea typeface="Times New Roman" charset="0"/>
                <a:cs typeface="Times New Roman" charset="0"/>
              </a:rPr>
              <a:t>Υ</a:t>
            </a:r>
            <a:r>
              <a:rPr lang="en-GB" sz="2500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)</a:t>
            </a:r>
          </a:p>
        </p:txBody>
      </p:sp>
      <p:sp>
        <p:nvSpPr>
          <p:cNvPr id="32780" name="Text Box 27"/>
          <p:cNvSpPr txBox="1">
            <a:spLocks noChangeArrowheads="1"/>
          </p:cNvSpPr>
          <p:nvPr/>
        </p:nvSpPr>
        <p:spPr bwMode="auto">
          <a:xfrm>
            <a:off x="5378378" y="654087"/>
            <a:ext cx="2284740" cy="482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276" tIns="72989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ts val="1773"/>
              </a:spcBef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500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DVCS (</a:t>
            </a:r>
            <a:r>
              <a:rPr lang="en-GB" sz="2500" dirty="0" err="1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γ</a:t>
            </a:r>
            <a:r>
              <a:rPr lang="en-GB" sz="2500" dirty="0" smtClean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)</a:t>
            </a:r>
            <a:endParaRPr lang="en-GB" sz="2500" dirty="0">
              <a:solidFill>
                <a:srgbClr val="000066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32781" name="Text Box 28"/>
          <p:cNvSpPr txBox="1">
            <a:spLocks noChangeArrowheads="1"/>
          </p:cNvSpPr>
          <p:nvPr/>
        </p:nvSpPr>
        <p:spPr bwMode="auto">
          <a:xfrm>
            <a:off x="6217615" y="2731968"/>
            <a:ext cx="581069" cy="5279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2276" tIns="72989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Q</a:t>
            </a:r>
            <a:r>
              <a:rPr lang="en-GB" sz="2800" b="1" baseline="30000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2</a:t>
            </a:r>
          </a:p>
        </p:txBody>
      </p:sp>
      <p:sp>
        <p:nvSpPr>
          <p:cNvPr id="32782" name="Text Box 29"/>
          <p:cNvSpPr txBox="1">
            <a:spLocks noChangeArrowheads="1"/>
          </p:cNvSpPr>
          <p:nvPr/>
        </p:nvSpPr>
        <p:spPr bwMode="auto">
          <a:xfrm>
            <a:off x="1231644" y="2717103"/>
            <a:ext cx="1393891" cy="5279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2276" tIns="72989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Q</a:t>
            </a:r>
            <a:r>
              <a:rPr lang="en-GB" sz="2800" b="1" baseline="30000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2 </a:t>
            </a:r>
            <a:r>
              <a:rPr lang="en-GB" sz="2800" b="1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+ M</a:t>
            </a:r>
            <a:r>
              <a:rPr lang="en-GB" sz="2800" b="1" baseline="30000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rPr>
              <a:t>2</a:t>
            </a:r>
          </a:p>
        </p:txBody>
      </p:sp>
      <p:sp>
        <p:nvSpPr>
          <p:cNvPr id="32783" name="AutoShape 30"/>
          <p:cNvSpPr>
            <a:spLocks noChangeArrowheads="1"/>
          </p:cNvSpPr>
          <p:nvPr/>
        </p:nvSpPr>
        <p:spPr bwMode="auto">
          <a:xfrm>
            <a:off x="2698009" y="2941739"/>
            <a:ext cx="3529588" cy="216377"/>
          </a:xfrm>
          <a:prstGeom prst="leftRightArrow">
            <a:avLst>
              <a:gd name="adj1" fmla="val 50000"/>
              <a:gd name="adj2" fmla="val 319279"/>
            </a:avLst>
          </a:prstGeom>
          <a:gradFill rotWithShape="0">
            <a:gsLst>
              <a:gs pos="0">
                <a:srgbClr val="00FFCC">
                  <a:alpha val="70998"/>
                </a:srgbClr>
              </a:gs>
              <a:gs pos="100000">
                <a:srgbClr val="000099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 wrap="none" lIns="96058" tIns="48029" rIns="96058" bIns="48029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4" name="Text Box 31"/>
          <p:cNvSpPr txBox="1">
            <a:spLocks noChangeArrowheads="1"/>
          </p:cNvSpPr>
          <p:nvPr/>
        </p:nvSpPr>
        <p:spPr bwMode="auto">
          <a:xfrm>
            <a:off x="74788" y="2717103"/>
            <a:ext cx="1103673" cy="5279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2276" tIns="72989" rIns="92276" bIns="48029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000066"/>
                </a:solidFill>
                <a:latin typeface="Times New Roman" charset="0"/>
                <a:ea typeface="DejaVu Sans" charset="0"/>
                <a:cs typeface="DejaVu Sans" charset="0"/>
              </a:rPr>
              <a:t>Scale:</a:t>
            </a:r>
          </a:p>
        </p:txBody>
      </p:sp>
      <p:sp>
        <p:nvSpPr>
          <p:cNvPr id="32785" name="Text Box 32"/>
          <p:cNvSpPr txBox="1">
            <a:spLocks noChangeArrowheads="1"/>
          </p:cNvSpPr>
          <p:nvPr/>
        </p:nvSpPr>
        <p:spPr bwMode="auto">
          <a:xfrm>
            <a:off x="0" y="3354673"/>
            <a:ext cx="7049095" cy="24376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3789" tIns="46894" rIns="93789" bIns="46894">
            <a:prstTxWarp prst="textNoShape">
              <a:avLst/>
            </a:prstTxWarp>
            <a:spAutoFit/>
          </a:bodyPr>
          <a:lstStyle/>
          <a:p>
            <a:pPr marL="138417" indent="-138417">
              <a:lnSpc>
                <a:spcPct val="93000"/>
              </a:lnSpc>
              <a:tabLst>
                <a:tab pos="140084" algn="l"/>
                <a:tab pos="610367" algn="l"/>
                <a:tab pos="1082318" algn="l"/>
                <a:tab pos="1554267" algn="l"/>
                <a:tab pos="2026218" algn="l"/>
                <a:tab pos="2498168" algn="l"/>
                <a:tab pos="2970119" algn="l"/>
                <a:tab pos="3442068" algn="l"/>
                <a:tab pos="3914019" algn="l"/>
                <a:tab pos="4385969" algn="l"/>
                <a:tab pos="4857920" algn="l"/>
                <a:tab pos="5329869" algn="l"/>
                <a:tab pos="5801820" algn="l"/>
                <a:tab pos="6273770" algn="l"/>
                <a:tab pos="6745721" algn="l"/>
                <a:tab pos="7217670" algn="l"/>
                <a:tab pos="7689621" algn="l"/>
                <a:tab pos="8161571" algn="l"/>
                <a:tab pos="8633522" algn="l"/>
                <a:tab pos="9105471" algn="l"/>
                <a:tab pos="9577422" algn="l"/>
              </a:tabLst>
            </a:pPr>
            <a:r>
              <a:rPr lang="en-GB" sz="2500" b="1" dirty="0">
                <a:solidFill>
                  <a:srgbClr val="003399"/>
                </a:solidFill>
                <a:latin typeface="Times New Roman" charset="0"/>
                <a:ea typeface="DejaVu Sans" charset="0"/>
                <a:cs typeface="DejaVu Sans" charset="0"/>
              </a:rPr>
              <a:t>DVCS properties:</a:t>
            </a:r>
          </a:p>
          <a:p>
            <a:pPr marL="138417" indent="-138417">
              <a:lnSpc>
                <a:spcPct val="120000"/>
              </a:lnSpc>
              <a:buFont typeface="Arial" charset="0"/>
              <a:buChar char="•"/>
              <a:tabLst>
                <a:tab pos="140084" algn="l"/>
                <a:tab pos="610367" algn="l"/>
                <a:tab pos="1082318" algn="l"/>
                <a:tab pos="1554267" algn="l"/>
                <a:tab pos="2026218" algn="l"/>
                <a:tab pos="2498168" algn="l"/>
                <a:tab pos="2970119" algn="l"/>
                <a:tab pos="3442068" algn="l"/>
                <a:tab pos="3914019" algn="l"/>
                <a:tab pos="4385969" algn="l"/>
                <a:tab pos="4857920" algn="l"/>
                <a:tab pos="5329869" algn="l"/>
                <a:tab pos="5801820" algn="l"/>
                <a:tab pos="6273770" algn="l"/>
                <a:tab pos="6745721" algn="l"/>
                <a:tab pos="7217670" algn="l"/>
                <a:tab pos="7689621" algn="l"/>
                <a:tab pos="8161571" algn="l"/>
                <a:tab pos="8633522" algn="l"/>
                <a:tab pos="9105471" algn="l"/>
                <a:tab pos="9577422" algn="l"/>
              </a:tabLst>
            </a:pPr>
            <a:r>
              <a:rPr lang="en-GB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Similar to VM production, but </a:t>
            </a:r>
            <a:r>
              <a:rPr lang="en-GB" b="1" dirty="0" err="1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t>γ</a:t>
            </a:r>
            <a:r>
              <a:rPr lang="en-GB" b="1" dirty="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instead of VM in the final state</a:t>
            </a:r>
          </a:p>
          <a:p>
            <a:pPr marL="138417" indent="-138417">
              <a:lnSpc>
                <a:spcPct val="120000"/>
              </a:lnSpc>
              <a:buFont typeface="Arial" charset="0"/>
              <a:buChar char="•"/>
              <a:tabLst>
                <a:tab pos="140084" algn="l"/>
                <a:tab pos="610367" algn="l"/>
                <a:tab pos="1082318" algn="l"/>
                <a:tab pos="1554267" algn="l"/>
                <a:tab pos="2026218" algn="l"/>
                <a:tab pos="2498168" algn="l"/>
                <a:tab pos="2970119" algn="l"/>
                <a:tab pos="3442068" algn="l"/>
                <a:tab pos="3914019" algn="l"/>
                <a:tab pos="4385969" algn="l"/>
                <a:tab pos="4857920" algn="l"/>
                <a:tab pos="5329869" algn="l"/>
                <a:tab pos="5801820" algn="l"/>
                <a:tab pos="6273770" algn="l"/>
                <a:tab pos="6745721" algn="l"/>
                <a:tab pos="7217670" algn="l"/>
                <a:tab pos="7689621" algn="l"/>
                <a:tab pos="8161571" algn="l"/>
                <a:tab pos="8633522" algn="l"/>
                <a:tab pos="9105471" algn="l"/>
                <a:tab pos="9577422" algn="l"/>
              </a:tabLst>
            </a:pPr>
            <a:r>
              <a:rPr lang="en-GB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No VM wave-function involved</a:t>
            </a:r>
          </a:p>
          <a:p>
            <a:pPr marL="138417" indent="-138417">
              <a:lnSpc>
                <a:spcPct val="120000"/>
              </a:lnSpc>
              <a:buFont typeface="Arial" charset="0"/>
              <a:buChar char="•"/>
              <a:tabLst>
                <a:tab pos="140084" algn="l"/>
                <a:tab pos="610367" algn="l"/>
                <a:tab pos="1082318" algn="l"/>
                <a:tab pos="1554267" algn="l"/>
                <a:tab pos="2026218" algn="l"/>
                <a:tab pos="2498168" algn="l"/>
                <a:tab pos="2970119" algn="l"/>
                <a:tab pos="3442068" algn="l"/>
                <a:tab pos="3914019" algn="l"/>
                <a:tab pos="4385969" algn="l"/>
                <a:tab pos="4857920" algn="l"/>
                <a:tab pos="5329869" algn="l"/>
                <a:tab pos="5801820" algn="l"/>
                <a:tab pos="6273770" algn="l"/>
                <a:tab pos="6745721" algn="l"/>
                <a:tab pos="7217670" algn="l"/>
                <a:tab pos="7689621" algn="l"/>
                <a:tab pos="8161571" algn="l"/>
                <a:tab pos="8633522" algn="l"/>
                <a:tab pos="9105471" algn="l"/>
                <a:tab pos="9577422" algn="l"/>
              </a:tabLst>
            </a:pPr>
            <a:r>
              <a:rPr lang="en-GB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Important to determine Generalized Parton Distributions sensible to the correlations in the proton </a:t>
            </a:r>
          </a:p>
          <a:p>
            <a:pPr marL="138417" indent="-138417">
              <a:lnSpc>
                <a:spcPct val="120000"/>
              </a:lnSpc>
              <a:buFont typeface="Arial" charset="0"/>
              <a:buChar char="•"/>
              <a:tabLst>
                <a:tab pos="140084" algn="l"/>
                <a:tab pos="610367" algn="l"/>
                <a:tab pos="1082318" algn="l"/>
                <a:tab pos="1554267" algn="l"/>
                <a:tab pos="2026218" algn="l"/>
                <a:tab pos="2498168" algn="l"/>
                <a:tab pos="2970119" algn="l"/>
                <a:tab pos="3442068" algn="l"/>
                <a:tab pos="3914019" algn="l"/>
                <a:tab pos="4385969" algn="l"/>
                <a:tab pos="4857920" algn="l"/>
                <a:tab pos="5329869" algn="l"/>
                <a:tab pos="5801820" algn="l"/>
                <a:tab pos="6273770" algn="l"/>
                <a:tab pos="6745721" algn="l"/>
                <a:tab pos="7217670" algn="l"/>
                <a:tab pos="7689621" algn="l"/>
                <a:tab pos="8161571" algn="l"/>
                <a:tab pos="8633522" algn="l"/>
                <a:tab pos="9105471" algn="l"/>
                <a:tab pos="9577422" algn="l"/>
              </a:tabLst>
            </a:pPr>
            <a:r>
              <a:rPr lang="en-GB" b="1" dirty="0" err="1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GPD</a:t>
            </a:r>
            <a:r>
              <a:rPr lang="en-GB" b="1" baseline="-25000" dirty="0" err="1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s</a:t>
            </a:r>
            <a:r>
              <a:rPr lang="en-GB" b="1" dirty="0">
                <a:solidFill>
                  <a:srgbClr val="000000"/>
                </a:solidFill>
                <a:latin typeface="Times New Roman" charset="0"/>
                <a:ea typeface="DejaVu Sans" charset="0"/>
                <a:cs typeface="DejaVu Sans" charset="0"/>
              </a:rPr>
              <a:t> are an ingredient for estimating diffractive cross sections at LHC</a:t>
            </a:r>
          </a:p>
        </p:txBody>
      </p: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456949" y="1047200"/>
            <a:ext cx="2382178" cy="1666600"/>
            <a:chOff x="272" y="634"/>
            <a:chExt cx="1418" cy="1009"/>
          </a:xfrm>
        </p:grpSpPr>
        <p:grpSp>
          <p:nvGrpSpPr>
            <p:cNvPr id="5" name="Group 34"/>
            <p:cNvGrpSpPr>
              <a:grpSpLocks/>
            </p:cNvGrpSpPr>
            <p:nvPr/>
          </p:nvGrpSpPr>
          <p:grpSpPr bwMode="auto">
            <a:xfrm>
              <a:off x="494" y="656"/>
              <a:ext cx="1196" cy="987"/>
              <a:chOff x="494" y="656"/>
              <a:chExt cx="1196" cy="987"/>
            </a:xfrm>
          </p:grpSpPr>
          <p:sp>
            <p:nvSpPr>
              <p:cNvPr id="32790" name="Text Box 35"/>
              <p:cNvSpPr txBox="1">
                <a:spLocks noChangeArrowheads="1"/>
              </p:cNvSpPr>
              <p:nvPr/>
            </p:nvSpPr>
            <p:spPr bwMode="auto">
              <a:xfrm>
                <a:off x="1129" y="1118"/>
                <a:ext cx="298" cy="28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89280" tIns="65880" rIns="89280" bIns="4464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en-GB" sz="2500" b="1" dirty="0">
                    <a:solidFill>
                      <a:srgbClr val="000000"/>
                    </a:solidFill>
                    <a:latin typeface="Times New Roman" charset="0"/>
                    <a:ea typeface="DejaVu Sans" charset="0"/>
                    <a:cs typeface="DejaVu Sans" charset="0"/>
                  </a:rPr>
                  <a:t>IP</a:t>
                </a:r>
              </a:p>
            </p:txBody>
          </p: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494" y="656"/>
                <a:ext cx="1196" cy="987"/>
                <a:chOff x="494" y="656"/>
                <a:chExt cx="1196" cy="987"/>
              </a:xfrm>
            </p:grpSpPr>
            <p:sp>
              <p:nvSpPr>
                <p:cNvPr id="32792" name="Freeform 37"/>
                <p:cNvSpPr>
                  <a:spLocks noChangeArrowheads="1"/>
                </p:cNvSpPr>
                <p:nvPr/>
              </p:nvSpPr>
              <p:spPr bwMode="auto">
                <a:xfrm>
                  <a:off x="1058" y="1022"/>
                  <a:ext cx="104" cy="494"/>
                </a:xfrm>
                <a:custGeom>
                  <a:avLst/>
                  <a:gdLst>
                    <a:gd name="T0" fmla="*/ 36 w 114"/>
                    <a:gd name="T1" fmla="*/ 368 h 532"/>
                    <a:gd name="T2" fmla="*/ 35 w 114"/>
                    <a:gd name="T3" fmla="*/ 357 h 532"/>
                    <a:gd name="T4" fmla="*/ 1 w 114"/>
                    <a:gd name="T5" fmla="*/ 339 h 532"/>
                    <a:gd name="T6" fmla="*/ 72 w 114"/>
                    <a:gd name="T7" fmla="*/ 308 h 532"/>
                    <a:gd name="T8" fmla="*/ 5 w 114"/>
                    <a:gd name="T9" fmla="*/ 282 h 532"/>
                    <a:gd name="T10" fmla="*/ 72 w 114"/>
                    <a:gd name="T11" fmla="*/ 251 h 532"/>
                    <a:gd name="T12" fmla="*/ 4 w 114"/>
                    <a:gd name="T13" fmla="*/ 224 h 532"/>
                    <a:gd name="T14" fmla="*/ 71 w 114"/>
                    <a:gd name="T15" fmla="*/ 193 h 532"/>
                    <a:gd name="T16" fmla="*/ 2 w 114"/>
                    <a:gd name="T17" fmla="*/ 165 h 532"/>
                    <a:gd name="T18" fmla="*/ 68 w 114"/>
                    <a:gd name="T19" fmla="*/ 134 h 532"/>
                    <a:gd name="T20" fmla="*/ 0 w 114"/>
                    <a:gd name="T21" fmla="*/ 108 h 532"/>
                    <a:gd name="T22" fmla="*/ 68 w 114"/>
                    <a:gd name="T23" fmla="*/ 79 h 532"/>
                    <a:gd name="T24" fmla="*/ 5 w 114"/>
                    <a:gd name="T25" fmla="*/ 50 h 532"/>
                    <a:gd name="T26" fmla="*/ 67 w 114"/>
                    <a:gd name="T27" fmla="*/ 27 h 532"/>
                    <a:gd name="T28" fmla="*/ 33 w 114"/>
                    <a:gd name="T29" fmla="*/ 8 h 532"/>
                    <a:gd name="T30" fmla="*/ 35 w 114"/>
                    <a:gd name="T31" fmla="*/ 0 h 5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4"/>
                    <a:gd name="T49" fmla="*/ 0 h 532"/>
                    <a:gd name="T50" fmla="*/ 114 w 114"/>
                    <a:gd name="T51" fmla="*/ 532 h 5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4" h="532">
                      <a:moveTo>
                        <a:pt x="57" y="532"/>
                      </a:moveTo>
                      <a:lnTo>
                        <a:pt x="55" y="517"/>
                      </a:lnTo>
                      <a:lnTo>
                        <a:pt x="1" y="490"/>
                      </a:lnTo>
                      <a:lnTo>
                        <a:pt x="114" y="448"/>
                      </a:lnTo>
                      <a:lnTo>
                        <a:pt x="6" y="408"/>
                      </a:lnTo>
                      <a:lnTo>
                        <a:pt x="114" y="363"/>
                      </a:lnTo>
                      <a:lnTo>
                        <a:pt x="4" y="324"/>
                      </a:lnTo>
                      <a:lnTo>
                        <a:pt x="112" y="279"/>
                      </a:lnTo>
                      <a:lnTo>
                        <a:pt x="2" y="240"/>
                      </a:lnTo>
                      <a:lnTo>
                        <a:pt x="109" y="194"/>
                      </a:lnTo>
                      <a:lnTo>
                        <a:pt x="0" y="156"/>
                      </a:lnTo>
                      <a:lnTo>
                        <a:pt x="108" y="114"/>
                      </a:lnTo>
                      <a:lnTo>
                        <a:pt x="6" y="72"/>
                      </a:lnTo>
                      <a:lnTo>
                        <a:pt x="106" y="39"/>
                      </a:lnTo>
                      <a:lnTo>
                        <a:pt x="52" y="13"/>
                      </a:lnTo>
                      <a:lnTo>
                        <a:pt x="55" y="0"/>
                      </a:ln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3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1086" y="931"/>
                  <a:ext cx="580" cy="91"/>
                </a:xfrm>
                <a:prstGeom prst="line">
                  <a:avLst/>
                </a:prstGeom>
                <a:noFill/>
                <a:ln w="572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4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580" y="1504"/>
                  <a:ext cx="522" cy="139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5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1076" y="1504"/>
                  <a:ext cx="590" cy="139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6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94" y="1390"/>
                  <a:ext cx="196" cy="250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89280" tIns="62280" rIns="89280" bIns="4464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3000"/>
                    </a:lnSpc>
                    <a:tabLst>
                      <a:tab pos="0" algn="l"/>
                      <a:tab pos="470283" algn="l"/>
                      <a:tab pos="942233" algn="l"/>
                      <a:tab pos="1414183" algn="l"/>
                      <a:tab pos="1886134" algn="l"/>
                      <a:tab pos="2358084" algn="l"/>
                      <a:tab pos="2830034" algn="l"/>
                      <a:tab pos="3301984" algn="l"/>
                      <a:tab pos="3773935" algn="l"/>
                      <a:tab pos="4245885" algn="l"/>
                      <a:tab pos="4717835" algn="l"/>
                      <a:tab pos="5189785" algn="l"/>
                      <a:tab pos="5661736" algn="l"/>
                      <a:tab pos="6133686" algn="l"/>
                      <a:tab pos="6605636" algn="l"/>
                      <a:tab pos="7077586" algn="l"/>
                      <a:tab pos="7549537" algn="l"/>
                      <a:tab pos="8021487" algn="l"/>
                      <a:tab pos="8493437" algn="l"/>
                      <a:tab pos="8965387" algn="l"/>
                      <a:tab pos="9437338" algn="l"/>
                    </a:tabLst>
                  </a:pPr>
                  <a:r>
                    <a:rPr lang="en-GB" sz="2100" b="1" dirty="0" err="1">
                      <a:solidFill>
                        <a:srgbClr val="000000"/>
                      </a:solidFill>
                      <a:latin typeface="Times New Roman" charset="0"/>
                      <a:ea typeface="DejaVu Sans" charset="0"/>
                      <a:cs typeface="DejaVu Sans" charset="0"/>
                    </a:rPr>
                    <a:t>p</a:t>
                  </a:r>
                  <a:endParaRPr lang="en-GB" sz="2100" b="1" dirty="0">
                    <a:solidFill>
                      <a:srgbClr val="000000"/>
                    </a:solidFill>
                    <a:latin typeface="Times New Roman" charset="0"/>
                    <a:ea typeface="DejaVu Sans" charset="0"/>
                    <a:cs typeface="DejaVu Sans" charset="0"/>
                  </a:endParaRPr>
                </a:p>
              </p:txBody>
            </p:sp>
            <p:sp>
              <p:nvSpPr>
                <p:cNvPr id="32797" name="Freeform 42"/>
                <p:cNvSpPr>
                  <a:spLocks noChangeArrowheads="1"/>
                </p:cNvSpPr>
                <p:nvPr/>
              </p:nvSpPr>
              <p:spPr bwMode="auto">
                <a:xfrm rot="-1980000">
                  <a:off x="587" y="753"/>
                  <a:ext cx="453" cy="443"/>
                </a:xfrm>
                <a:custGeom>
                  <a:avLst/>
                  <a:gdLst>
                    <a:gd name="T0" fmla="*/ 97 w 380"/>
                    <a:gd name="T1" fmla="*/ 57 h 311"/>
                    <a:gd name="T2" fmla="*/ 36 w 380"/>
                    <a:gd name="T3" fmla="*/ 416 h 311"/>
                    <a:gd name="T4" fmla="*/ 302 w 380"/>
                    <a:gd name="T5" fmla="*/ 54 h 311"/>
                    <a:gd name="T6" fmla="*/ 178 w 380"/>
                    <a:gd name="T7" fmla="*/ 736 h 311"/>
                    <a:gd name="T8" fmla="*/ 446 w 380"/>
                    <a:gd name="T9" fmla="*/ 387 h 311"/>
                    <a:gd name="T10" fmla="*/ 324 w 380"/>
                    <a:gd name="T11" fmla="*/ 1067 h 311"/>
                    <a:gd name="T12" fmla="*/ 590 w 380"/>
                    <a:gd name="T13" fmla="*/ 708 h 311"/>
                    <a:gd name="T14" fmla="*/ 466 w 380"/>
                    <a:gd name="T15" fmla="*/ 1390 h 311"/>
                    <a:gd name="T16" fmla="*/ 734 w 380"/>
                    <a:gd name="T17" fmla="*/ 1048 h 311"/>
                    <a:gd name="T18" fmla="*/ 612 w 380"/>
                    <a:gd name="T19" fmla="*/ 1716 h 311"/>
                    <a:gd name="T20" fmla="*/ 881 w 380"/>
                    <a:gd name="T21" fmla="*/ 1377 h 311"/>
                    <a:gd name="T22" fmla="*/ 817 w 380"/>
                    <a:gd name="T23" fmla="*/ 1825 h 31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80"/>
                    <a:gd name="T37" fmla="*/ 0 h 311"/>
                    <a:gd name="T38" fmla="*/ 380 w 380"/>
                    <a:gd name="T39" fmla="*/ 311 h 31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80" h="311">
                      <a:moveTo>
                        <a:pt x="40" y="10"/>
                      </a:moveTo>
                      <a:cubicBezTo>
                        <a:pt x="36" y="20"/>
                        <a:pt x="0" y="70"/>
                        <a:pt x="15" y="71"/>
                      </a:cubicBezTo>
                      <a:cubicBezTo>
                        <a:pt x="29" y="70"/>
                        <a:pt x="116" y="0"/>
                        <a:pt x="125" y="9"/>
                      </a:cubicBezTo>
                      <a:cubicBezTo>
                        <a:pt x="136" y="19"/>
                        <a:pt x="64" y="116"/>
                        <a:pt x="74" y="126"/>
                      </a:cubicBezTo>
                      <a:cubicBezTo>
                        <a:pt x="84" y="135"/>
                        <a:pt x="174" y="56"/>
                        <a:pt x="185" y="66"/>
                      </a:cubicBezTo>
                      <a:cubicBezTo>
                        <a:pt x="194" y="75"/>
                        <a:pt x="124" y="172"/>
                        <a:pt x="134" y="182"/>
                      </a:cubicBezTo>
                      <a:cubicBezTo>
                        <a:pt x="145" y="191"/>
                        <a:pt x="235" y="111"/>
                        <a:pt x="245" y="121"/>
                      </a:cubicBezTo>
                      <a:cubicBezTo>
                        <a:pt x="256" y="131"/>
                        <a:pt x="184" y="228"/>
                        <a:pt x="194" y="237"/>
                      </a:cubicBezTo>
                      <a:cubicBezTo>
                        <a:pt x="205" y="247"/>
                        <a:pt x="294" y="169"/>
                        <a:pt x="305" y="179"/>
                      </a:cubicBezTo>
                      <a:cubicBezTo>
                        <a:pt x="315" y="189"/>
                        <a:pt x="244" y="284"/>
                        <a:pt x="254" y="293"/>
                      </a:cubicBezTo>
                      <a:cubicBezTo>
                        <a:pt x="265" y="303"/>
                        <a:pt x="352" y="232"/>
                        <a:pt x="366" y="235"/>
                      </a:cubicBezTo>
                      <a:cubicBezTo>
                        <a:pt x="380" y="238"/>
                        <a:pt x="345" y="295"/>
                        <a:pt x="339" y="311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8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1494" y="1390"/>
                  <a:ext cx="196" cy="250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89280" tIns="62280" rIns="89280" bIns="4464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3000"/>
                    </a:lnSpc>
                    <a:tabLst>
                      <a:tab pos="0" algn="l"/>
                      <a:tab pos="470283" algn="l"/>
                      <a:tab pos="942233" algn="l"/>
                      <a:tab pos="1414183" algn="l"/>
                      <a:tab pos="1886134" algn="l"/>
                      <a:tab pos="2358084" algn="l"/>
                      <a:tab pos="2830034" algn="l"/>
                      <a:tab pos="3301984" algn="l"/>
                      <a:tab pos="3773935" algn="l"/>
                      <a:tab pos="4245885" algn="l"/>
                      <a:tab pos="4717835" algn="l"/>
                      <a:tab pos="5189785" algn="l"/>
                      <a:tab pos="5661736" algn="l"/>
                      <a:tab pos="6133686" algn="l"/>
                      <a:tab pos="6605636" algn="l"/>
                      <a:tab pos="7077586" algn="l"/>
                      <a:tab pos="7549537" algn="l"/>
                      <a:tab pos="8021487" algn="l"/>
                      <a:tab pos="8493437" algn="l"/>
                      <a:tab pos="8965387" algn="l"/>
                      <a:tab pos="9437338" algn="l"/>
                    </a:tabLst>
                  </a:pPr>
                  <a:r>
                    <a:rPr lang="en-GB" sz="2100" b="1" dirty="0" err="1">
                      <a:solidFill>
                        <a:srgbClr val="000000"/>
                      </a:solidFill>
                      <a:latin typeface="Times New Roman" charset="0"/>
                      <a:ea typeface="DejaVu Sans" charset="0"/>
                      <a:cs typeface="DejaVu Sans" charset="0"/>
                    </a:rPr>
                    <a:t>p</a:t>
                  </a:r>
                  <a:endParaRPr lang="en-GB" sz="2100" b="1" dirty="0">
                    <a:solidFill>
                      <a:srgbClr val="000000"/>
                    </a:solidFill>
                    <a:latin typeface="Times New Roman" charset="0"/>
                    <a:ea typeface="DejaVu Sans" charset="0"/>
                    <a:cs typeface="DejaVu Sans" charset="0"/>
                  </a:endParaRPr>
                </a:p>
              </p:txBody>
            </p:sp>
            <p:sp>
              <p:nvSpPr>
                <p:cNvPr id="32799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416" y="656"/>
                  <a:ext cx="222" cy="250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89280" tIns="62280" rIns="89280" bIns="4464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3000"/>
                    </a:lnSpc>
                    <a:tabLst>
                      <a:tab pos="0" algn="l"/>
                      <a:tab pos="470283" algn="l"/>
                      <a:tab pos="942233" algn="l"/>
                      <a:tab pos="1414183" algn="l"/>
                      <a:tab pos="1886134" algn="l"/>
                      <a:tab pos="2358084" algn="l"/>
                      <a:tab pos="2830034" algn="l"/>
                      <a:tab pos="3301984" algn="l"/>
                      <a:tab pos="3773935" algn="l"/>
                      <a:tab pos="4245885" algn="l"/>
                      <a:tab pos="4717835" algn="l"/>
                      <a:tab pos="5189785" algn="l"/>
                      <a:tab pos="5661736" algn="l"/>
                      <a:tab pos="6133686" algn="l"/>
                      <a:tab pos="6605636" algn="l"/>
                      <a:tab pos="7077586" algn="l"/>
                      <a:tab pos="7549537" algn="l"/>
                      <a:tab pos="8021487" algn="l"/>
                      <a:tab pos="8493437" algn="l"/>
                      <a:tab pos="8965387" algn="l"/>
                      <a:tab pos="9437338" algn="l"/>
                    </a:tabLst>
                  </a:pPr>
                  <a:r>
                    <a:rPr lang="en-GB" sz="2100" b="1" dirty="0">
                      <a:solidFill>
                        <a:srgbClr val="000000"/>
                      </a:solidFill>
                      <a:latin typeface="Times New Roman" charset="0"/>
                      <a:ea typeface="DejaVu Sans" charset="0"/>
                      <a:cs typeface="DejaVu Sans" charset="0"/>
                    </a:rPr>
                    <a:t>V</a:t>
                  </a:r>
                </a:p>
              </p:txBody>
            </p:sp>
          </p:grpSp>
        </p:grpSp>
        <p:sp>
          <p:nvSpPr>
            <p:cNvPr id="32789" name="Text Box 45"/>
            <p:cNvSpPr txBox="1">
              <a:spLocks noChangeArrowheads="1"/>
            </p:cNvSpPr>
            <p:nvPr/>
          </p:nvSpPr>
          <p:spPr bwMode="auto">
            <a:xfrm>
              <a:off x="272" y="634"/>
              <a:ext cx="334" cy="3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9280" tIns="44640" rIns="89280" bIns="44640">
              <a:prstTxWarp prst="textNoShape">
                <a:avLst/>
              </a:prstTxWarp>
              <a:spAutoFit/>
            </a:bodyPr>
            <a:lstStyle/>
            <a:p>
              <a:pPr algn="ctr"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sz="4600" b="1" baseline="30000" dirty="0" err="1">
                  <a:solidFill>
                    <a:srgbClr val="0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γ</a:t>
              </a:r>
              <a:r>
                <a:rPr lang="en-GB" sz="4600" b="1" baseline="30000" dirty="0">
                  <a:solidFill>
                    <a:srgbClr val="00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*</a:t>
              </a:r>
            </a:p>
          </p:txBody>
        </p:sp>
      </p:grpSp>
      <p:sp>
        <p:nvSpPr>
          <p:cNvPr id="51" name="Date Placeholder 5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3" name="Footer Placeholder 5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1107BCB-0559-5241-8698-2883378EBAB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551854" y="5370808"/>
            <a:ext cx="214630" cy="40821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6058" tIns="48029" rIns="96058" bIns="48029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5" descr="gpd-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521"/>
            <a:ext cx="5715210" cy="369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Group 22"/>
          <p:cNvGrpSpPr/>
          <p:nvPr/>
        </p:nvGrpSpPr>
        <p:grpSpPr>
          <a:xfrm>
            <a:off x="5878179" y="1243273"/>
            <a:ext cx="2736647" cy="1729703"/>
            <a:chOff x="5878179" y="1243273"/>
            <a:chExt cx="2736647" cy="1729703"/>
          </a:xfrm>
        </p:grpSpPr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5878179" y="1243273"/>
              <a:ext cx="2736647" cy="1729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theoretically very clean</a:t>
              </a:r>
            </a:p>
            <a:p>
              <a:pPr>
                <a:lnSpc>
                  <a:spcPct val="100000"/>
                </a:lnSpc>
                <a:buClr>
                  <a:srgbClr val="0000CC"/>
                </a:buClr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  DVCS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g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): H,  E, H,  E</a:t>
              </a:r>
              <a:endParaRPr lang="en-US" sz="19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Comic Sans MS" charset="0"/>
                <a:cs typeface="Comic Sans MS" charset="0"/>
              </a:endParaRP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VM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r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w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f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): 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H  E</a:t>
              </a: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info on quark flavors</a:t>
              </a: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  PS mesons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p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h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)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: H  E 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841319" y="2424171"/>
              <a:ext cx="31648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7668252" y="1400251"/>
              <a:ext cx="31648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7979044" y="1400251"/>
              <a:ext cx="31648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8142017" y="2404377"/>
              <a:ext cx="31648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684970" y="574804"/>
            <a:ext cx="3459030" cy="68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number of final state selects different </a:t>
            </a:r>
            <a:r>
              <a:rPr lang="en-US" sz="19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GPDs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it-IT" sz="19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Group 135"/>
          <p:cNvGraphicFramePr>
            <a:graphicFrameLocks noGrp="1"/>
          </p:cNvGraphicFramePr>
          <p:nvPr/>
        </p:nvGraphicFramePr>
        <p:xfrm>
          <a:off x="6187278" y="3111867"/>
          <a:ext cx="2904644" cy="762000"/>
        </p:xfrm>
        <a:graphic>
          <a:graphicData uri="http://schemas.openxmlformats.org/drawingml/2006/table">
            <a:tbl>
              <a:tblPr/>
              <a:tblGrid>
                <a:gridCol w="1347325"/>
                <a:gridCol w="1557319"/>
              </a:tblGrid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p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+D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kumimoji="0" lang="el-GR" sz="25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Group 149"/>
          <p:cNvGraphicFramePr>
            <a:graphicFrameLocks noGrp="1"/>
          </p:cNvGraphicFramePr>
          <p:nvPr/>
        </p:nvGraphicFramePr>
        <p:xfrm>
          <a:off x="6187278" y="3983982"/>
          <a:ext cx="2904644" cy="2074578"/>
        </p:xfrm>
        <a:graphic>
          <a:graphicData uri="http://schemas.openxmlformats.org/drawingml/2006/table">
            <a:tbl>
              <a:tblPr/>
              <a:tblGrid>
                <a:gridCol w="1347325"/>
                <a:gridCol w="1557319"/>
              </a:tblGrid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ρ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+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d, 9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ω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d, 3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f</a:t>
                      </a:r>
                      <a:endParaRPr kumimoji="0" lang="el-GR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Symbol" charset="2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s, 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100" b="0" i="0" u="none" strike="noStrike" cap="none" normalizeH="0" baseline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ρ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J/</a:t>
                      </a:r>
                      <a:r>
                        <a:rPr kumimoji="0" lang="el-GR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ψ</a:t>
                      </a:r>
                      <a:endParaRPr kumimoji="0" lang="el-GR" sz="21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9" name="Group 25"/>
          <p:cNvGrpSpPr>
            <a:grpSpLocks noChangeAspect="1"/>
          </p:cNvGrpSpPr>
          <p:nvPr/>
        </p:nvGrpSpPr>
        <p:grpSpPr bwMode="auto">
          <a:xfrm>
            <a:off x="322555" y="3983983"/>
            <a:ext cx="4324761" cy="2208682"/>
            <a:chOff x="178858" y="4367111"/>
            <a:chExt cx="4697942" cy="2439457"/>
          </a:xfrm>
        </p:grpSpPr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78858" y="4367111"/>
              <a:ext cx="4697942" cy="2439457"/>
            </a:xfrm>
            <a:prstGeom prst="rect">
              <a:avLst/>
            </a:prstGeom>
            <a:gradFill rotWithShape="1">
              <a:gsLst>
                <a:gs pos="0">
                  <a:srgbClr val="FF8D8D"/>
                </a:gs>
                <a:gs pos="50000">
                  <a:schemeClr val="bg1"/>
                </a:gs>
                <a:gs pos="100000">
                  <a:srgbClr val="FF8D8D"/>
                </a:gs>
              </a:gsLst>
              <a:lin ang="189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9" name="Object 2"/>
            <p:cNvGraphicFramePr>
              <a:graphicFrameLocks noChangeAspect="1"/>
            </p:cNvGraphicFramePr>
            <p:nvPr/>
          </p:nvGraphicFramePr>
          <p:xfrm>
            <a:off x="820738" y="5918200"/>
            <a:ext cx="3822700" cy="812800"/>
          </p:xfrm>
          <a:graphic>
            <a:graphicData uri="http://schemas.openxmlformats.org/presentationml/2006/ole">
              <p:oleObj spid="_x0000_s58370" name="Equation" r:id="rId4" imgW="3822700" imgH="812800" progId="">
                <p:embed/>
              </p:oleObj>
            </a:graphicData>
          </a:graphic>
        </p:graphicFrame>
        <p:graphicFrame>
          <p:nvGraphicFramePr>
            <p:cNvPr id="20" name="Object 3"/>
            <p:cNvGraphicFramePr>
              <a:graphicFrameLocks noChangeAspect="1"/>
            </p:cNvGraphicFramePr>
            <p:nvPr/>
          </p:nvGraphicFramePr>
          <p:xfrm>
            <a:off x="860425" y="5191125"/>
            <a:ext cx="2603500" cy="876300"/>
          </p:xfrm>
          <a:graphic>
            <a:graphicData uri="http://schemas.openxmlformats.org/presentationml/2006/ole">
              <p:oleObj spid="_x0000_s58371" name="Equation" r:id="rId5" imgW="2603500" imgH="876300" progId="">
                <p:embed/>
              </p:oleObj>
            </a:graphicData>
          </a:graphic>
        </p:graphicFrame>
        <p:graphicFrame>
          <p:nvGraphicFramePr>
            <p:cNvPr id="21" name="Object 4"/>
            <p:cNvGraphicFramePr>
              <a:graphicFrameLocks noChangeAspect="1"/>
            </p:cNvGraphicFramePr>
            <p:nvPr/>
          </p:nvGraphicFramePr>
          <p:xfrm>
            <a:off x="354015" y="4478868"/>
            <a:ext cx="4292600" cy="876300"/>
          </p:xfrm>
          <a:graphic>
            <a:graphicData uri="http://schemas.openxmlformats.org/presentationml/2006/ole">
              <p:oleObj spid="_x0000_s58372" name="Equation" r:id="rId6" imgW="4292600" imgH="876300" progId="">
                <p:embed/>
              </p:oleObj>
            </a:graphicData>
          </a:graphic>
        </p:graphicFrame>
      </p:grp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13356" y="115622"/>
            <a:ext cx="8750889" cy="609490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Accessing the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GPDs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Nov. 9, 2010</a:t>
            </a: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E52026-3168-1948-896B-0989ED579325}" type="slidenum">
              <a:rPr lang="en-GB" smtClean="0"/>
              <a:pPr/>
              <a:t>8</a:t>
            </a:fld>
            <a:endParaRPr lang="en-GB" smtClean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838299" y="806046"/>
            <a:ext cx="7579960" cy="2094399"/>
            <a:chOff x="499" y="488"/>
            <a:chExt cx="4512" cy="1268"/>
          </a:xfrm>
        </p:grpSpPr>
        <p:sp>
          <p:nvSpPr>
            <p:cNvPr id="38931" name="Text Box 2"/>
            <p:cNvSpPr txBox="1">
              <a:spLocks noChangeArrowheads="1"/>
            </p:cNvSpPr>
            <p:nvPr/>
          </p:nvSpPr>
          <p:spPr bwMode="auto">
            <a:xfrm>
              <a:off x="3671" y="488"/>
              <a:ext cx="307" cy="2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it-IT" b="1" dirty="0">
                  <a:solidFill>
                    <a:srgbClr val="333399"/>
                  </a:solidFill>
                  <a:latin typeface="Times New Roman" charset="0"/>
                </a:rPr>
                <a:t>BH</a:t>
              </a:r>
            </a:p>
          </p:txBody>
        </p:sp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850" y="737"/>
              <a:ext cx="4144" cy="1019"/>
              <a:chOff x="850" y="737"/>
              <a:chExt cx="4144" cy="1019"/>
            </a:xfrm>
          </p:grpSpPr>
          <p:pic>
            <p:nvPicPr>
              <p:cNvPr id="38956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 b="14287"/>
              <a:stretch>
                <a:fillRect/>
              </a:stretch>
            </p:blipFill>
            <p:spPr bwMode="auto">
              <a:xfrm>
                <a:off x="1064" y="737"/>
                <a:ext cx="3931" cy="102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8957" name="Rectangle 5"/>
              <p:cNvSpPr>
                <a:spLocks noChangeArrowheads="1"/>
              </p:cNvSpPr>
              <p:nvPr/>
            </p:nvSpPr>
            <p:spPr bwMode="auto">
              <a:xfrm>
                <a:off x="850" y="861"/>
                <a:ext cx="1770" cy="85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933" name="Text Box 6"/>
            <p:cNvSpPr txBox="1">
              <a:spLocks noChangeArrowheads="1"/>
            </p:cNvSpPr>
            <p:nvPr/>
          </p:nvSpPr>
          <p:spPr bwMode="auto">
            <a:xfrm>
              <a:off x="1228" y="488"/>
              <a:ext cx="482" cy="2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it-IT" b="1" dirty="0">
                  <a:solidFill>
                    <a:srgbClr val="FF0000"/>
                  </a:solidFill>
                  <a:latin typeface="Times New Roman" charset="0"/>
                </a:rPr>
                <a:t>DVCS</a:t>
              </a:r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574" y="669"/>
              <a:ext cx="1823" cy="1013"/>
              <a:chOff x="574" y="669"/>
              <a:chExt cx="1823" cy="1013"/>
            </a:xfrm>
          </p:grpSpPr>
          <p:graphicFrame>
            <p:nvGraphicFramePr>
              <p:cNvPr id="38914" name="Object 2"/>
              <p:cNvGraphicFramePr>
                <a:graphicFrameLocks noChangeAspect="1"/>
              </p:cNvGraphicFramePr>
              <p:nvPr/>
            </p:nvGraphicFramePr>
            <p:xfrm>
              <a:off x="2094" y="1563"/>
              <a:ext cx="37" cy="72"/>
            </p:xfrm>
            <a:graphic>
              <a:graphicData uri="http://schemas.openxmlformats.org/presentationml/2006/ole">
                <p:oleObj spid="_x0000_s89090" name="Equation" r:id="rId5" imgW="76200" imgH="177800" progId="Equation.3">
                  <p:embed/>
                </p:oleObj>
              </a:graphicData>
            </a:graphic>
          </p:graphicFrame>
          <p:sp>
            <p:nvSpPr>
              <p:cNvPr id="38937" name="Freeform 9"/>
              <p:cNvSpPr>
                <a:spLocks noChangeArrowheads="1"/>
              </p:cNvSpPr>
              <p:nvPr/>
            </p:nvSpPr>
            <p:spPr bwMode="auto">
              <a:xfrm flipV="1">
                <a:off x="1380" y="1213"/>
                <a:ext cx="364" cy="43"/>
              </a:xfrm>
              <a:custGeom>
                <a:avLst/>
                <a:gdLst>
                  <a:gd name="T0" fmla="*/ 0 w 777"/>
                  <a:gd name="T1" fmla="*/ 0 h 133"/>
                  <a:gd name="T2" fmla="*/ 0 w 777"/>
                  <a:gd name="T3" fmla="*/ 0 h 133"/>
                  <a:gd name="T4" fmla="*/ 1 w 777"/>
                  <a:gd name="T5" fmla="*/ 0 h 133"/>
                  <a:gd name="T6" fmla="*/ 0 60000 65536"/>
                  <a:gd name="T7" fmla="*/ 0 60000 65536"/>
                  <a:gd name="T8" fmla="*/ 0 60000 65536"/>
                  <a:gd name="T9" fmla="*/ 0 w 777"/>
                  <a:gd name="T10" fmla="*/ 0 h 133"/>
                  <a:gd name="T11" fmla="*/ 777 w 777"/>
                  <a:gd name="T12" fmla="*/ 133 h 1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7" h="133">
                    <a:moveTo>
                      <a:pt x="0" y="133"/>
                    </a:moveTo>
                    <a:cubicBezTo>
                      <a:pt x="33" y="114"/>
                      <a:pt x="72" y="42"/>
                      <a:pt x="201" y="21"/>
                    </a:cubicBezTo>
                    <a:cubicBezTo>
                      <a:pt x="330" y="0"/>
                      <a:pt x="657" y="9"/>
                      <a:pt x="777" y="6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38" name="Freeform 10"/>
              <p:cNvSpPr>
                <a:spLocks noChangeArrowheads="1"/>
              </p:cNvSpPr>
              <p:nvPr/>
            </p:nvSpPr>
            <p:spPr bwMode="auto">
              <a:xfrm rot="5400000">
                <a:off x="1450" y="1399"/>
                <a:ext cx="343" cy="58"/>
              </a:xfrm>
              <a:custGeom>
                <a:avLst/>
                <a:gdLst>
                  <a:gd name="T0" fmla="*/ 0 w 1875"/>
                  <a:gd name="T1" fmla="*/ 0 h 290"/>
                  <a:gd name="T2" fmla="*/ 0 w 1875"/>
                  <a:gd name="T3" fmla="*/ 0 h 290"/>
                  <a:gd name="T4" fmla="*/ 0 w 1875"/>
                  <a:gd name="T5" fmla="*/ 0 h 290"/>
                  <a:gd name="T6" fmla="*/ 0 w 1875"/>
                  <a:gd name="T7" fmla="*/ 0 h 290"/>
                  <a:gd name="T8" fmla="*/ 0 w 1875"/>
                  <a:gd name="T9" fmla="*/ 0 h 290"/>
                  <a:gd name="T10" fmla="*/ 0 w 1875"/>
                  <a:gd name="T11" fmla="*/ 0 h 290"/>
                  <a:gd name="T12" fmla="*/ 0 w 1875"/>
                  <a:gd name="T13" fmla="*/ 0 h 290"/>
                  <a:gd name="T14" fmla="*/ 0 w 1875"/>
                  <a:gd name="T15" fmla="*/ 0 h 290"/>
                  <a:gd name="T16" fmla="*/ 0 w 1875"/>
                  <a:gd name="T17" fmla="*/ 0 h 290"/>
                  <a:gd name="T18" fmla="*/ 0 w 1875"/>
                  <a:gd name="T19" fmla="*/ 0 h 290"/>
                  <a:gd name="T20" fmla="*/ 0 w 1875"/>
                  <a:gd name="T21" fmla="*/ 0 h 290"/>
                  <a:gd name="T22" fmla="*/ 0 w 1875"/>
                  <a:gd name="T23" fmla="*/ 0 h 290"/>
                  <a:gd name="T24" fmla="*/ 0 w 1875"/>
                  <a:gd name="T25" fmla="*/ 0 h 290"/>
                  <a:gd name="T26" fmla="*/ 0 w 1875"/>
                  <a:gd name="T27" fmla="*/ 0 h 290"/>
                  <a:gd name="T28" fmla="*/ 0 w 1875"/>
                  <a:gd name="T29" fmla="*/ 0 h 290"/>
                  <a:gd name="T30" fmla="*/ 0 w 1875"/>
                  <a:gd name="T31" fmla="*/ 0 h 290"/>
                  <a:gd name="T32" fmla="*/ 0 w 1875"/>
                  <a:gd name="T33" fmla="*/ 0 h 290"/>
                  <a:gd name="T34" fmla="*/ 0 w 1875"/>
                  <a:gd name="T35" fmla="*/ 0 h 290"/>
                  <a:gd name="T36" fmla="*/ 0 w 1875"/>
                  <a:gd name="T37" fmla="*/ 0 h 290"/>
                  <a:gd name="T38" fmla="*/ 0 w 1875"/>
                  <a:gd name="T39" fmla="*/ 0 h 290"/>
                  <a:gd name="T40" fmla="*/ 0 w 1875"/>
                  <a:gd name="T41" fmla="*/ 0 h 290"/>
                  <a:gd name="T42" fmla="*/ 0 w 1875"/>
                  <a:gd name="T43" fmla="*/ 0 h 290"/>
                  <a:gd name="T44" fmla="*/ 0 w 1875"/>
                  <a:gd name="T45" fmla="*/ 0 h 290"/>
                  <a:gd name="T46" fmla="*/ 0 w 1875"/>
                  <a:gd name="T47" fmla="*/ 0 h 290"/>
                  <a:gd name="T48" fmla="*/ 0 w 1875"/>
                  <a:gd name="T49" fmla="*/ 0 h 290"/>
                  <a:gd name="T50" fmla="*/ 0 w 1875"/>
                  <a:gd name="T51" fmla="*/ 0 h 290"/>
                  <a:gd name="T52" fmla="*/ 0 w 1875"/>
                  <a:gd name="T53" fmla="*/ 0 h 290"/>
                  <a:gd name="T54" fmla="*/ 0 w 1875"/>
                  <a:gd name="T55" fmla="*/ 0 h 290"/>
                  <a:gd name="T56" fmla="*/ 0 w 1875"/>
                  <a:gd name="T57" fmla="*/ 0 h 290"/>
                  <a:gd name="T58" fmla="*/ 0 w 1875"/>
                  <a:gd name="T59" fmla="*/ 0 h 290"/>
                  <a:gd name="T60" fmla="*/ 0 w 1875"/>
                  <a:gd name="T61" fmla="*/ 0 h 290"/>
                  <a:gd name="T62" fmla="*/ 0 w 1875"/>
                  <a:gd name="T63" fmla="*/ 0 h 290"/>
                  <a:gd name="T64" fmla="*/ 0 w 1875"/>
                  <a:gd name="T65" fmla="*/ 0 h 290"/>
                  <a:gd name="T66" fmla="*/ 0 w 1875"/>
                  <a:gd name="T67" fmla="*/ 0 h 290"/>
                  <a:gd name="T68" fmla="*/ 0 w 1875"/>
                  <a:gd name="T69" fmla="*/ 0 h 290"/>
                  <a:gd name="T70" fmla="*/ 0 w 1875"/>
                  <a:gd name="T71" fmla="*/ 0 h 290"/>
                  <a:gd name="T72" fmla="*/ 0 w 1875"/>
                  <a:gd name="T73" fmla="*/ 0 h 290"/>
                  <a:gd name="T74" fmla="*/ 0 w 1875"/>
                  <a:gd name="T75" fmla="*/ 0 h 290"/>
                  <a:gd name="T76" fmla="*/ 0 w 1875"/>
                  <a:gd name="T77" fmla="*/ 0 h 290"/>
                  <a:gd name="T78" fmla="*/ 0 w 1875"/>
                  <a:gd name="T79" fmla="*/ 0 h 290"/>
                  <a:gd name="T80" fmla="*/ 0 w 1875"/>
                  <a:gd name="T81" fmla="*/ 0 h 290"/>
                  <a:gd name="T82" fmla="*/ 0 w 1875"/>
                  <a:gd name="T83" fmla="*/ 0 h 290"/>
                  <a:gd name="T84" fmla="*/ 0 w 1875"/>
                  <a:gd name="T85" fmla="*/ 0 h 290"/>
                  <a:gd name="T86" fmla="*/ 0 w 1875"/>
                  <a:gd name="T87" fmla="*/ 0 h 290"/>
                  <a:gd name="T88" fmla="*/ 0 w 1875"/>
                  <a:gd name="T89" fmla="*/ 0 h 290"/>
                  <a:gd name="T90" fmla="*/ 0 w 1875"/>
                  <a:gd name="T91" fmla="*/ 0 h 290"/>
                  <a:gd name="T92" fmla="*/ 0 w 1875"/>
                  <a:gd name="T93" fmla="*/ 0 h 290"/>
                  <a:gd name="T94" fmla="*/ 0 w 1875"/>
                  <a:gd name="T95" fmla="*/ 0 h 290"/>
                  <a:gd name="T96" fmla="*/ 0 w 1875"/>
                  <a:gd name="T97" fmla="*/ 0 h 290"/>
                  <a:gd name="T98" fmla="*/ 0 w 1875"/>
                  <a:gd name="T99" fmla="*/ 0 h 290"/>
                  <a:gd name="T100" fmla="*/ 0 w 1875"/>
                  <a:gd name="T101" fmla="*/ 0 h 29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75"/>
                  <a:gd name="T154" fmla="*/ 0 h 290"/>
                  <a:gd name="T155" fmla="*/ 1875 w 1875"/>
                  <a:gd name="T156" fmla="*/ 290 h 29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75" h="290">
                    <a:moveTo>
                      <a:pt x="0" y="143"/>
                    </a:moveTo>
                    <a:cubicBezTo>
                      <a:pt x="9" y="143"/>
                      <a:pt x="43" y="143"/>
                      <a:pt x="53" y="143"/>
                    </a:cubicBezTo>
                    <a:cubicBezTo>
                      <a:pt x="63" y="143"/>
                      <a:pt x="51" y="128"/>
                      <a:pt x="59" y="144"/>
                    </a:cubicBezTo>
                    <a:cubicBezTo>
                      <a:pt x="67" y="160"/>
                      <a:pt x="82" y="215"/>
                      <a:pt x="102" y="239"/>
                    </a:cubicBezTo>
                    <a:cubicBezTo>
                      <a:pt x="122" y="263"/>
                      <a:pt x="153" y="288"/>
                      <a:pt x="179" y="288"/>
                    </a:cubicBezTo>
                    <a:cubicBezTo>
                      <a:pt x="205" y="288"/>
                      <a:pt x="235" y="270"/>
                      <a:pt x="258" y="239"/>
                    </a:cubicBezTo>
                    <a:cubicBezTo>
                      <a:pt x="281" y="208"/>
                      <a:pt x="314" y="141"/>
                      <a:pt x="318" y="102"/>
                    </a:cubicBezTo>
                    <a:cubicBezTo>
                      <a:pt x="322" y="63"/>
                      <a:pt x="295" y="2"/>
                      <a:pt x="285" y="2"/>
                    </a:cubicBezTo>
                    <a:cubicBezTo>
                      <a:pt x="275" y="2"/>
                      <a:pt x="250" y="61"/>
                      <a:pt x="255" y="101"/>
                    </a:cubicBezTo>
                    <a:cubicBezTo>
                      <a:pt x="260" y="141"/>
                      <a:pt x="291" y="208"/>
                      <a:pt x="314" y="240"/>
                    </a:cubicBezTo>
                    <a:cubicBezTo>
                      <a:pt x="337" y="272"/>
                      <a:pt x="368" y="290"/>
                      <a:pt x="395" y="290"/>
                    </a:cubicBezTo>
                    <a:cubicBezTo>
                      <a:pt x="422" y="290"/>
                      <a:pt x="453" y="269"/>
                      <a:pt x="476" y="237"/>
                    </a:cubicBezTo>
                    <a:cubicBezTo>
                      <a:pt x="499" y="205"/>
                      <a:pt x="527" y="137"/>
                      <a:pt x="531" y="98"/>
                    </a:cubicBezTo>
                    <a:cubicBezTo>
                      <a:pt x="535" y="59"/>
                      <a:pt x="508" y="2"/>
                      <a:pt x="498" y="2"/>
                    </a:cubicBezTo>
                    <a:cubicBezTo>
                      <a:pt x="488" y="2"/>
                      <a:pt x="464" y="59"/>
                      <a:pt x="468" y="98"/>
                    </a:cubicBezTo>
                    <a:cubicBezTo>
                      <a:pt x="472" y="137"/>
                      <a:pt x="501" y="204"/>
                      <a:pt x="524" y="236"/>
                    </a:cubicBezTo>
                    <a:cubicBezTo>
                      <a:pt x="547" y="268"/>
                      <a:pt x="578" y="290"/>
                      <a:pt x="605" y="290"/>
                    </a:cubicBezTo>
                    <a:cubicBezTo>
                      <a:pt x="632" y="290"/>
                      <a:pt x="665" y="268"/>
                      <a:pt x="689" y="236"/>
                    </a:cubicBezTo>
                    <a:cubicBezTo>
                      <a:pt x="713" y="204"/>
                      <a:pt x="743" y="134"/>
                      <a:pt x="747" y="95"/>
                    </a:cubicBezTo>
                    <a:cubicBezTo>
                      <a:pt x="751" y="56"/>
                      <a:pt x="725" y="0"/>
                      <a:pt x="714" y="0"/>
                    </a:cubicBezTo>
                    <a:cubicBezTo>
                      <a:pt x="703" y="0"/>
                      <a:pt x="677" y="59"/>
                      <a:pt x="681" y="98"/>
                    </a:cubicBezTo>
                    <a:cubicBezTo>
                      <a:pt x="685" y="137"/>
                      <a:pt x="715" y="202"/>
                      <a:pt x="738" y="234"/>
                    </a:cubicBezTo>
                    <a:cubicBezTo>
                      <a:pt x="761" y="266"/>
                      <a:pt x="794" y="290"/>
                      <a:pt x="822" y="290"/>
                    </a:cubicBezTo>
                    <a:cubicBezTo>
                      <a:pt x="850" y="290"/>
                      <a:pt x="882" y="269"/>
                      <a:pt x="905" y="237"/>
                    </a:cubicBezTo>
                    <a:cubicBezTo>
                      <a:pt x="928" y="205"/>
                      <a:pt x="958" y="138"/>
                      <a:pt x="962" y="99"/>
                    </a:cubicBezTo>
                    <a:cubicBezTo>
                      <a:pt x="966" y="60"/>
                      <a:pt x="938" y="2"/>
                      <a:pt x="927" y="2"/>
                    </a:cubicBezTo>
                    <a:cubicBezTo>
                      <a:pt x="916" y="2"/>
                      <a:pt x="891" y="60"/>
                      <a:pt x="896" y="99"/>
                    </a:cubicBezTo>
                    <a:cubicBezTo>
                      <a:pt x="901" y="138"/>
                      <a:pt x="933" y="208"/>
                      <a:pt x="956" y="239"/>
                    </a:cubicBezTo>
                    <a:cubicBezTo>
                      <a:pt x="979" y="270"/>
                      <a:pt x="1008" y="288"/>
                      <a:pt x="1035" y="288"/>
                    </a:cubicBezTo>
                    <a:cubicBezTo>
                      <a:pt x="1062" y="288"/>
                      <a:pt x="1095" y="268"/>
                      <a:pt x="1118" y="237"/>
                    </a:cubicBezTo>
                    <a:cubicBezTo>
                      <a:pt x="1141" y="206"/>
                      <a:pt x="1171" y="140"/>
                      <a:pt x="1175" y="101"/>
                    </a:cubicBezTo>
                    <a:cubicBezTo>
                      <a:pt x="1179" y="62"/>
                      <a:pt x="1153" y="2"/>
                      <a:pt x="1142" y="2"/>
                    </a:cubicBezTo>
                    <a:cubicBezTo>
                      <a:pt x="1131" y="2"/>
                      <a:pt x="1105" y="59"/>
                      <a:pt x="1109" y="99"/>
                    </a:cubicBezTo>
                    <a:cubicBezTo>
                      <a:pt x="1113" y="139"/>
                      <a:pt x="1146" y="209"/>
                      <a:pt x="1169" y="240"/>
                    </a:cubicBezTo>
                    <a:cubicBezTo>
                      <a:pt x="1192" y="271"/>
                      <a:pt x="1223" y="288"/>
                      <a:pt x="1250" y="288"/>
                    </a:cubicBezTo>
                    <a:cubicBezTo>
                      <a:pt x="1277" y="288"/>
                      <a:pt x="1307" y="270"/>
                      <a:pt x="1331" y="239"/>
                    </a:cubicBezTo>
                    <a:cubicBezTo>
                      <a:pt x="1355" y="208"/>
                      <a:pt x="1389" y="141"/>
                      <a:pt x="1394" y="102"/>
                    </a:cubicBezTo>
                    <a:cubicBezTo>
                      <a:pt x="1399" y="63"/>
                      <a:pt x="1370" y="3"/>
                      <a:pt x="1359" y="3"/>
                    </a:cubicBezTo>
                    <a:cubicBezTo>
                      <a:pt x="1348" y="3"/>
                      <a:pt x="1322" y="62"/>
                      <a:pt x="1326" y="101"/>
                    </a:cubicBezTo>
                    <a:cubicBezTo>
                      <a:pt x="1330" y="140"/>
                      <a:pt x="1362" y="207"/>
                      <a:pt x="1385" y="239"/>
                    </a:cubicBezTo>
                    <a:cubicBezTo>
                      <a:pt x="1408" y="271"/>
                      <a:pt x="1437" y="290"/>
                      <a:pt x="1464" y="290"/>
                    </a:cubicBezTo>
                    <a:cubicBezTo>
                      <a:pt x="1491" y="290"/>
                      <a:pt x="1524" y="272"/>
                      <a:pt x="1547" y="240"/>
                    </a:cubicBezTo>
                    <a:cubicBezTo>
                      <a:pt x="1570" y="208"/>
                      <a:pt x="1598" y="140"/>
                      <a:pt x="1602" y="101"/>
                    </a:cubicBezTo>
                    <a:cubicBezTo>
                      <a:pt x="1606" y="62"/>
                      <a:pt x="1585" y="3"/>
                      <a:pt x="1574" y="3"/>
                    </a:cubicBezTo>
                    <a:cubicBezTo>
                      <a:pt x="1563" y="3"/>
                      <a:pt x="1534" y="60"/>
                      <a:pt x="1538" y="99"/>
                    </a:cubicBezTo>
                    <a:cubicBezTo>
                      <a:pt x="1542" y="138"/>
                      <a:pt x="1574" y="208"/>
                      <a:pt x="1598" y="240"/>
                    </a:cubicBezTo>
                    <a:cubicBezTo>
                      <a:pt x="1622" y="272"/>
                      <a:pt x="1654" y="290"/>
                      <a:pt x="1680" y="290"/>
                    </a:cubicBezTo>
                    <a:cubicBezTo>
                      <a:pt x="1706" y="290"/>
                      <a:pt x="1738" y="264"/>
                      <a:pt x="1757" y="240"/>
                    </a:cubicBezTo>
                    <a:cubicBezTo>
                      <a:pt x="1776" y="216"/>
                      <a:pt x="1788" y="162"/>
                      <a:pt x="1796" y="146"/>
                    </a:cubicBezTo>
                    <a:cubicBezTo>
                      <a:pt x="1804" y="130"/>
                      <a:pt x="1793" y="146"/>
                      <a:pt x="1806" y="146"/>
                    </a:cubicBezTo>
                    <a:cubicBezTo>
                      <a:pt x="1819" y="146"/>
                      <a:pt x="1861" y="144"/>
                      <a:pt x="1875" y="144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39" name="Freeform 11"/>
              <p:cNvSpPr>
                <a:spLocks noChangeArrowheads="1"/>
              </p:cNvSpPr>
              <p:nvPr/>
            </p:nvSpPr>
            <p:spPr bwMode="auto">
              <a:xfrm rot="5400000">
                <a:off x="1531" y="1295"/>
                <a:ext cx="343" cy="59"/>
              </a:xfrm>
              <a:custGeom>
                <a:avLst/>
                <a:gdLst>
                  <a:gd name="T0" fmla="*/ 0 w 1875"/>
                  <a:gd name="T1" fmla="*/ 0 h 290"/>
                  <a:gd name="T2" fmla="*/ 0 w 1875"/>
                  <a:gd name="T3" fmla="*/ 0 h 290"/>
                  <a:gd name="T4" fmla="*/ 0 w 1875"/>
                  <a:gd name="T5" fmla="*/ 0 h 290"/>
                  <a:gd name="T6" fmla="*/ 0 w 1875"/>
                  <a:gd name="T7" fmla="*/ 0 h 290"/>
                  <a:gd name="T8" fmla="*/ 0 w 1875"/>
                  <a:gd name="T9" fmla="*/ 0 h 290"/>
                  <a:gd name="T10" fmla="*/ 0 w 1875"/>
                  <a:gd name="T11" fmla="*/ 0 h 290"/>
                  <a:gd name="T12" fmla="*/ 0 w 1875"/>
                  <a:gd name="T13" fmla="*/ 0 h 290"/>
                  <a:gd name="T14" fmla="*/ 0 w 1875"/>
                  <a:gd name="T15" fmla="*/ 0 h 290"/>
                  <a:gd name="T16" fmla="*/ 0 w 1875"/>
                  <a:gd name="T17" fmla="*/ 0 h 290"/>
                  <a:gd name="T18" fmla="*/ 0 w 1875"/>
                  <a:gd name="T19" fmla="*/ 0 h 290"/>
                  <a:gd name="T20" fmla="*/ 0 w 1875"/>
                  <a:gd name="T21" fmla="*/ 0 h 290"/>
                  <a:gd name="T22" fmla="*/ 0 w 1875"/>
                  <a:gd name="T23" fmla="*/ 0 h 290"/>
                  <a:gd name="T24" fmla="*/ 0 w 1875"/>
                  <a:gd name="T25" fmla="*/ 0 h 290"/>
                  <a:gd name="T26" fmla="*/ 0 w 1875"/>
                  <a:gd name="T27" fmla="*/ 0 h 290"/>
                  <a:gd name="T28" fmla="*/ 0 w 1875"/>
                  <a:gd name="T29" fmla="*/ 0 h 290"/>
                  <a:gd name="T30" fmla="*/ 0 w 1875"/>
                  <a:gd name="T31" fmla="*/ 0 h 290"/>
                  <a:gd name="T32" fmla="*/ 0 w 1875"/>
                  <a:gd name="T33" fmla="*/ 0 h 290"/>
                  <a:gd name="T34" fmla="*/ 0 w 1875"/>
                  <a:gd name="T35" fmla="*/ 0 h 290"/>
                  <a:gd name="T36" fmla="*/ 0 w 1875"/>
                  <a:gd name="T37" fmla="*/ 0 h 290"/>
                  <a:gd name="T38" fmla="*/ 0 w 1875"/>
                  <a:gd name="T39" fmla="*/ 0 h 290"/>
                  <a:gd name="T40" fmla="*/ 0 w 1875"/>
                  <a:gd name="T41" fmla="*/ 0 h 290"/>
                  <a:gd name="T42" fmla="*/ 0 w 1875"/>
                  <a:gd name="T43" fmla="*/ 0 h 290"/>
                  <a:gd name="T44" fmla="*/ 0 w 1875"/>
                  <a:gd name="T45" fmla="*/ 0 h 290"/>
                  <a:gd name="T46" fmla="*/ 0 w 1875"/>
                  <a:gd name="T47" fmla="*/ 0 h 290"/>
                  <a:gd name="T48" fmla="*/ 0 w 1875"/>
                  <a:gd name="T49" fmla="*/ 0 h 290"/>
                  <a:gd name="T50" fmla="*/ 0 w 1875"/>
                  <a:gd name="T51" fmla="*/ 0 h 290"/>
                  <a:gd name="T52" fmla="*/ 0 w 1875"/>
                  <a:gd name="T53" fmla="*/ 0 h 290"/>
                  <a:gd name="T54" fmla="*/ 0 w 1875"/>
                  <a:gd name="T55" fmla="*/ 0 h 290"/>
                  <a:gd name="T56" fmla="*/ 0 w 1875"/>
                  <a:gd name="T57" fmla="*/ 0 h 290"/>
                  <a:gd name="T58" fmla="*/ 0 w 1875"/>
                  <a:gd name="T59" fmla="*/ 0 h 290"/>
                  <a:gd name="T60" fmla="*/ 0 w 1875"/>
                  <a:gd name="T61" fmla="*/ 0 h 290"/>
                  <a:gd name="T62" fmla="*/ 0 w 1875"/>
                  <a:gd name="T63" fmla="*/ 0 h 290"/>
                  <a:gd name="T64" fmla="*/ 0 w 1875"/>
                  <a:gd name="T65" fmla="*/ 0 h 290"/>
                  <a:gd name="T66" fmla="*/ 0 w 1875"/>
                  <a:gd name="T67" fmla="*/ 0 h 290"/>
                  <a:gd name="T68" fmla="*/ 0 w 1875"/>
                  <a:gd name="T69" fmla="*/ 0 h 290"/>
                  <a:gd name="T70" fmla="*/ 0 w 1875"/>
                  <a:gd name="T71" fmla="*/ 0 h 290"/>
                  <a:gd name="T72" fmla="*/ 0 w 1875"/>
                  <a:gd name="T73" fmla="*/ 0 h 290"/>
                  <a:gd name="T74" fmla="*/ 0 w 1875"/>
                  <a:gd name="T75" fmla="*/ 0 h 290"/>
                  <a:gd name="T76" fmla="*/ 0 w 1875"/>
                  <a:gd name="T77" fmla="*/ 0 h 290"/>
                  <a:gd name="T78" fmla="*/ 0 w 1875"/>
                  <a:gd name="T79" fmla="*/ 0 h 290"/>
                  <a:gd name="T80" fmla="*/ 0 w 1875"/>
                  <a:gd name="T81" fmla="*/ 0 h 290"/>
                  <a:gd name="T82" fmla="*/ 0 w 1875"/>
                  <a:gd name="T83" fmla="*/ 0 h 290"/>
                  <a:gd name="T84" fmla="*/ 0 w 1875"/>
                  <a:gd name="T85" fmla="*/ 0 h 290"/>
                  <a:gd name="T86" fmla="*/ 0 w 1875"/>
                  <a:gd name="T87" fmla="*/ 0 h 290"/>
                  <a:gd name="T88" fmla="*/ 0 w 1875"/>
                  <a:gd name="T89" fmla="*/ 0 h 290"/>
                  <a:gd name="T90" fmla="*/ 0 w 1875"/>
                  <a:gd name="T91" fmla="*/ 0 h 290"/>
                  <a:gd name="T92" fmla="*/ 0 w 1875"/>
                  <a:gd name="T93" fmla="*/ 0 h 290"/>
                  <a:gd name="T94" fmla="*/ 0 w 1875"/>
                  <a:gd name="T95" fmla="*/ 0 h 290"/>
                  <a:gd name="T96" fmla="*/ 0 w 1875"/>
                  <a:gd name="T97" fmla="*/ 0 h 290"/>
                  <a:gd name="T98" fmla="*/ 0 w 1875"/>
                  <a:gd name="T99" fmla="*/ 0 h 290"/>
                  <a:gd name="T100" fmla="*/ 0 w 1875"/>
                  <a:gd name="T101" fmla="*/ 0 h 29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75"/>
                  <a:gd name="T154" fmla="*/ 0 h 290"/>
                  <a:gd name="T155" fmla="*/ 1875 w 1875"/>
                  <a:gd name="T156" fmla="*/ 290 h 29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75" h="290">
                    <a:moveTo>
                      <a:pt x="0" y="143"/>
                    </a:moveTo>
                    <a:cubicBezTo>
                      <a:pt x="9" y="143"/>
                      <a:pt x="43" y="143"/>
                      <a:pt x="53" y="143"/>
                    </a:cubicBezTo>
                    <a:cubicBezTo>
                      <a:pt x="63" y="143"/>
                      <a:pt x="51" y="128"/>
                      <a:pt x="59" y="144"/>
                    </a:cubicBezTo>
                    <a:cubicBezTo>
                      <a:pt x="67" y="160"/>
                      <a:pt x="82" y="215"/>
                      <a:pt x="102" y="239"/>
                    </a:cubicBezTo>
                    <a:cubicBezTo>
                      <a:pt x="122" y="263"/>
                      <a:pt x="153" y="288"/>
                      <a:pt x="179" y="288"/>
                    </a:cubicBezTo>
                    <a:cubicBezTo>
                      <a:pt x="205" y="288"/>
                      <a:pt x="235" y="270"/>
                      <a:pt x="258" y="239"/>
                    </a:cubicBezTo>
                    <a:cubicBezTo>
                      <a:pt x="281" y="208"/>
                      <a:pt x="314" y="141"/>
                      <a:pt x="318" y="102"/>
                    </a:cubicBezTo>
                    <a:cubicBezTo>
                      <a:pt x="322" y="63"/>
                      <a:pt x="295" y="2"/>
                      <a:pt x="285" y="2"/>
                    </a:cubicBezTo>
                    <a:cubicBezTo>
                      <a:pt x="275" y="2"/>
                      <a:pt x="250" y="61"/>
                      <a:pt x="255" y="101"/>
                    </a:cubicBezTo>
                    <a:cubicBezTo>
                      <a:pt x="260" y="141"/>
                      <a:pt x="291" y="208"/>
                      <a:pt x="314" y="240"/>
                    </a:cubicBezTo>
                    <a:cubicBezTo>
                      <a:pt x="337" y="272"/>
                      <a:pt x="368" y="290"/>
                      <a:pt x="395" y="290"/>
                    </a:cubicBezTo>
                    <a:cubicBezTo>
                      <a:pt x="422" y="290"/>
                      <a:pt x="453" y="269"/>
                      <a:pt x="476" y="237"/>
                    </a:cubicBezTo>
                    <a:cubicBezTo>
                      <a:pt x="499" y="205"/>
                      <a:pt x="527" y="137"/>
                      <a:pt x="531" y="98"/>
                    </a:cubicBezTo>
                    <a:cubicBezTo>
                      <a:pt x="535" y="59"/>
                      <a:pt x="508" y="2"/>
                      <a:pt x="498" y="2"/>
                    </a:cubicBezTo>
                    <a:cubicBezTo>
                      <a:pt x="488" y="2"/>
                      <a:pt x="464" y="59"/>
                      <a:pt x="468" y="98"/>
                    </a:cubicBezTo>
                    <a:cubicBezTo>
                      <a:pt x="472" y="137"/>
                      <a:pt x="501" y="204"/>
                      <a:pt x="524" y="236"/>
                    </a:cubicBezTo>
                    <a:cubicBezTo>
                      <a:pt x="547" y="268"/>
                      <a:pt x="578" y="290"/>
                      <a:pt x="605" y="290"/>
                    </a:cubicBezTo>
                    <a:cubicBezTo>
                      <a:pt x="632" y="290"/>
                      <a:pt x="665" y="268"/>
                      <a:pt x="689" y="236"/>
                    </a:cubicBezTo>
                    <a:cubicBezTo>
                      <a:pt x="713" y="204"/>
                      <a:pt x="743" y="134"/>
                      <a:pt x="747" y="95"/>
                    </a:cubicBezTo>
                    <a:cubicBezTo>
                      <a:pt x="751" y="56"/>
                      <a:pt x="725" y="0"/>
                      <a:pt x="714" y="0"/>
                    </a:cubicBezTo>
                    <a:cubicBezTo>
                      <a:pt x="703" y="0"/>
                      <a:pt x="677" y="59"/>
                      <a:pt x="681" y="98"/>
                    </a:cubicBezTo>
                    <a:cubicBezTo>
                      <a:pt x="685" y="137"/>
                      <a:pt x="715" y="202"/>
                      <a:pt x="738" y="234"/>
                    </a:cubicBezTo>
                    <a:cubicBezTo>
                      <a:pt x="761" y="266"/>
                      <a:pt x="794" y="290"/>
                      <a:pt x="822" y="290"/>
                    </a:cubicBezTo>
                    <a:cubicBezTo>
                      <a:pt x="850" y="290"/>
                      <a:pt x="882" y="269"/>
                      <a:pt x="905" y="237"/>
                    </a:cubicBezTo>
                    <a:cubicBezTo>
                      <a:pt x="928" y="205"/>
                      <a:pt x="958" y="138"/>
                      <a:pt x="962" y="99"/>
                    </a:cubicBezTo>
                    <a:cubicBezTo>
                      <a:pt x="966" y="60"/>
                      <a:pt x="938" y="2"/>
                      <a:pt x="927" y="2"/>
                    </a:cubicBezTo>
                    <a:cubicBezTo>
                      <a:pt x="916" y="2"/>
                      <a:pt x="891" y="60"/>
                      <a:pt x="896" y="99"/>
                    </a:cubicBezTo>
                    <a:cubicBezTo>
                      <a:pt x="901" y="138"/>
                      <a:pt x="933" y="208"/>
                      <a:pt x="956" y="239"/>
                    </a:cubicBezTo>
                    <a:cubicBezTo>
                      <a:pt x="979" y="270"/>
                      <a:pt x="1008" y="288"/>
                      <a:pt x="1035" y="288"/>
                    </a:cubicBezTo>
                    <a:cubicBezTo>
                      <a:pt x="1062" y="288"/>
                      <a:pt x="1095" y="268"/>
                      <a:pt x="1118" y="237"/>
                    </a:cubicBezTo>
                    <a:cubicBezTo>
                      <a:pt x="1141" y="206"/>
                      <a:pt x="1171" y="140"/>
                      <a:pt x="1175" y="101"/>
                    </a:cubicBezTo>
                    <a:cubicBezTo>
                      <a:pt x="1179" y="62"/>
                      <a:pt x="1153" y="2"/>
                      <a:pt x="1142" y="2"/>
                    </a:cubicBezTo>
                    <a:cubicBezTo>
                      <a:pt x="1131" y="2"/>
                      <a:pt x="1105" y="59"/>
                      <a:pt x="1109" y="99"/>
                    </a:cubicBezTo>
                    <a:cubicBezTo>
                      <a:pt x="1113" y="139"/>
                      <a:pt x="1146" y="209"/>
                      <a:pt x="1169" y="240"/>
                    </a:cubicBezTo>
                    <a:cubicBezTo>
                      <a:pt x="1192" y="271"/>
                      <a:pt x="1223" y="288"/>
                      <a:pt x="1250" y="288"/>
                    </a:cubicBezTo>
                    <a:cubicBezTo>
                      <a:pt x="1277" y="288"/>
                      <a:pt x="1307" y="270"/>
                      <a:pt x="1331" y="239"/>
                    </a:cubicBezTo>
                    <a:cubicBezTo>
                      <a:pt x="1355" y="208"/>
                      <a:pt x="1389" y="141"/>
                      <a:pt x="1394" y="102"/>
                    </a:cubicBezTo>
                    <a:cubicBezTo>
                      <a:pt x="1399" y="63"/>
                      <a:pt x="1370" y="3"/>
                      <a:pt x="1359" y="3"/>
                    </a:cubicBezTo>
                    <a:cubicBezTo>
                      <a:pt x="1348" y="3"/>
                      <a:pt x="1322" y="62"/>
                      <a:pt x="1326" y="101"/>
                    </a:cubicBezTo>
                    <a:cubicBezTo>
                      <a:pt x="1330" y="140"/>
                      <a:pt x="1362" y="207"/>
                      <a:pt x="1385" y="239"/>
                    </a:cubicBezTo>
                    <a:cubicBezTo>
                      <a:pt x="1408" y="271"/>
                      <a:pt x="1437" y="290"/>
                      <a:pt x="1464" y="290"/>
                    </a:cubicBezTo>
                    <a:cubicBezTo>
                      <a:pt x="1491" y="290"/>
                      <a:pt x="1524" y="272"/>
                      <a:pt x="1547" y="240"/>
                    </a:cubicBezTo>
                    <a:cubicBezTo>
                      <a:pt x="1570" y="208"/>
                      <a:pt x="1598" y="140"/>
                      <a:pt x="1602" y="101"/>
                    </a:cubicBezTo>
                    <a:cubicBezTo>
                      <a:pt x="1606" y="62"/>
                      <a:pt x="1585" y="3"/>
                      <a:pt x="1574" y="3"/>
                    </a:cubicBezTo>
                    <a:cubicBezTo>
                      <a:pt x="1563" y="3"/>
                      <a:pt x="1534" y="60"/>
                      <a:pt x="1538" y="99"/>
                    </a:cubicBezTo>
                    <a:cubicBezTo>
                      <a:pt x="1542" y="138"/>
                      <a:pt x="1574" y="208"/>
                      <a:pt x="1598" y="240"/>
                    </a:cubicBezTo>
                    <a:cubicBezTo>
                      <a:pt x="1622" y="272"/>
                      <a:pt x="1654" y="290"/>
                      <a:pt x="1680" y="290"/>
                    </a:cubicBezTo>
                    <a:cubicBezTo>
                      <a:pt x="1706" y="290"/>
                      <a:pt x="1738" y="264"/>
                      <a:pt x="1757" y="240"/>
                    </a:cubicBezTo>
                    <a:cubicBezTo>
                      <a:pt x="1776" y="216"/>
                      <a:pt x="1788" y="162"/>
                      <a:pt x="1796" y="146"/>
                    </a:cubicBezTo>
                    <a:cubicBezTo>
                      <a:pt x="1804" y="130"/>
                      <a:pt x="1793" y="146"/>
                      <a:pt x="1806" y="146"/>
                    </a:cubicBezTo>
                    <a:cubicBezTo>
                      <a:pt x="1819" y="146"/>
                      <a:pt x="1861" y="144"/>
                      <a:pt x="1875" y="144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0" name="Line 12"/>
              <p:cNvSpPr>
                <a:spLocks noChangeShapeType="1"/>
              </p:cNvSpPr>
              <p:nvPr/>
            </p:nvSpPr>
            <p:spPr bwMode="auto">
              <a:xfrm flipV="1">
                <a:off x="1157" y="1527"/>
                <a:ext cx="394" cy="4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1" name="Line 13"/>
              <p:cNvSpPr>
                <a:spLocks noChangeShapeType="1"/>
              </p:cNvSpPr>
              <p:nvPr/>
            </p:nvSpPr>
            <p:spPr bwMode="auto">
              <a:xfrm>
                <a:off x="1744" y="1529"/>
                <a:ext cx="352" cy="3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2" name="Oval 14"/>
              <p:cNvSpPr>
                <a:spLocks noChangeArrowheads="1"/>
              </p:cNvSpPr>
              <p:nvPr/>
            </p:nvSpPr>
            <p:spPr bwMode="auto">
              <a:xfrm>
                <a:off x="1547" y="1455"/>
                <a:ext cx="196" cy="178"/>
              </a:xfrm>
              <a:prstGeom prst="ellipse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3" name="Text Box 15"/>
              <p:cNvSpPr txBox="1">
                <a:spLocks noChangeArrowheads="1"/>
              </p:cNvSpPr>
              <p:nvPr/>
            </p:nvSpPr>
            <p:spPr bwMode="auto">
              <a:xfrm>
                <a:off x="1026" y="1429"/>
                <a:ext cx="19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100" b="1" dirty="0" err="1">
                    <a:solidFill>
                      <a:srgbClr val="000000"/>
                    </a:solidFill>
                  </a:rPr>
                  <a:t>p</a:t>
                </a:r>
                <a:endParaRPr lang="it-IT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4" name="Freeform 16"/>
              <p:cNvSpPr>
                <a:spLocks noChangeArrowheads="1"/>
              </p:cNvSpPr>
              <p:nvPr/>
            </p:nvSpPr>
            <p:spPr bwMode="auto">
              <a:xfrm>
                <a:off x="1384" y="1153"/>
                <a:ext cx="360" cy="47"/>
              </a:xfrm>
              <a:custGeom>
                <a:avLst/>
                <a:gdLst>
                  <a:gd name="T0" fmla="*/ 0 w 777"/>
                  <a:gd name="T1" fmla="*/ 0 h 133"/>
                  <a:gd name="T2" fmla="*/ 0 w 777"/>
                  <a:gd name="T3" fmla="*/ 0 h 133"/>
                  <a:gd name="T4" fmla="*/ 1 w 777"/>
                  <a:gd name="T5" fmla="*/ 0 h 133"/>
                  <a:gd name="T6" fmla="*/ 0 60000 65536"/>
                  <a:gd name="T7" fmla="*/ 0 60000 65536"/>
                  <a:gd name="T8" fmla="*/ 0 60000 65536"/>
                  <a:gd name="T9" fmla="*/ 0 w 777"/>
                  <a:gd name="T10" fmla="*/ 0 h 133"/>
                  <a:gd name="T11" fmla="*/ 777 w 777"/>
                  <a:gd name="T12" fmla="*/ 133 h 1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7" h="133">
                    <a:moveTo>
                      <a:pt x="0" y="133"/>
                    </a:moveTo>
                    <a:cubicBezTo>
                      <a:pt x="33" y="114"/>
                      <a:pt x="72" y="42"/>
                      <a:pt x="201" y="21"/>
                    </a:cubicBezTo>
                    <a:cubicBezTo>
                      <a:pt x="330" y="0"/>
                      <a:pt x="657" y="9"/>
                      <a:pt x="777" y="6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5" name="Freeform 17"/>
              <p:cNvSpPr>
                <a:spLocks noChangeArrowheads="1"/>
              </p:cNvSpPr>
              <p:nvPr/>
            </p:nvSpPr>
            <p:spPr bwMode="auto">
              <a:xfrm flipH="1">
                <a:off x="1744" y="1153"/>
                <a:ext cx="231" cy="47"/>
              </a:xfrm>
              <a:custGeom>
                <a:avLst/>
                <a:gdLst>
                  <a:gd name="T0" fmla="*/ 0 w 777"/>
                  <a:gd name="T1" fmla="*/ 0 h 133"/>
                  <a:gd name="T2" fmla="*/ 0 w 777"/>
                  <a:gd name="T3" fmla="*/ 0 h 133"/>
                  <a:gd name="T4" fmla="*/ 0 w 777"/>
                  <a:gd name="T5" fmla="*/ 0 h 133"/>
                  <a:gd name="T6" fmla="*/ 0 60000 65536"/>
                  <a:gd name="T7" fmla="*/ 0 60000 65536"/>
                  <a:gd name="T8" fmla="*/ 0 60000 65536"/>
                  <a:gd name="T9" fmla="*/ 0 w 777"/>
                  <a:gd name="T10" fmla="*/ 0 h 133"/>
                  <a:gd name="T11" fmla="*/ 777 w 777"/>
                  <a:gd name="T12" fmla="*/ 133 h 1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7" h="133">
                    <a:moveTo>
                      <a:pt x="0" y="133"/>
                    </a:moveTo>
                    <a:cubicBezTo>
                      <a:pt x="33" y="114"/>
                      <a:pt x="72" y="42"/>
                      <a:pt x="201" y="21"/>
                    </a:cubicBezTo>
                    <a:cubicBezTo>
                      <a:pt x="330" y="0"/>
                      <a:pt x="657" y="9"/>
                      <a:pt x="777" y="6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6" name="Freeform 18"/>
              <p:cNvSpPr>
                <a:spLocks noChangeArrowheads="1"/>
              </p:cNvSpPr>
              <p:nvPr/>
            </p:nvSpPr>
            <p:spPr bwMode="auto">
              <a:xfrm flipH="1" flipV="1">
                <a:off x="1744" y="1208"/>
                <a:ext cx="231" cy="47"/>
              </a:xfrm>
              <a:custGeom>
                <a:avLst/>
                <a:gdLst>
                  <a:gd name="T0" fmla="*/ 0 w 777"/>
                  <a:gd name="T1" fmla="*/ 0 h 133"/>
                  <a:gd name="T2" fmla="*/ 0 w 777"/>
                  <a:gd name="T3" fmla="*/ 0 h 133"/>
                  <a:gd name="T4" fmla="*/ 0 w 777"/>
                  <a:gd name="T5" fmla="*/ 0 h 133"/>
                  <a:gd name="T6" fmla="*/ 0 60000 65536"/>
                  <a:gd name="T7" fmla="*/ 0 60000 65536"/>
                  <a:gd name="T8" fmla="*/ 0 60000 65536"/>
                  <a:gd name="T9" fmla="*/ 0 w 777"/>
                  <a:gd name="T10" fmla="*/ 0 h 133"/>
                  <a:gd name="T11" fmla="*/ 777 w 777"/>
                  <a:gd name="T12" fmla="*/ 133 h 1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7" h="133">
                    <a:moveTo>
                      <a:pt x="0" y="133"/>
                    </a:moveTo>
                    <a:cubicBezTo>
                      <a:pt x="33" y="114"/>
                      <a:pt x="72" y="42"/>
                      <a:pt x="201" y="21"/>
                    </a:cubicBezTo>
                    <a:cubicBezTo>
                      <a:pt x="330" y="0"/>
                      <a:pt x="657" y="9"/>
                      <a:pt x="777" y="6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7" name="Freeform 19"/>
              <p:cNvSpPr>
                <a:spLocks noChangeArrowheads="1"/>
              </p:cNvSpPr>
              <p:nvPr/>
            </p:nvSpPr>
            <p:spPr bwMode="auto">
              <a:xfrm rot="480000">
                <a:off x="1171" y="1016"/>
                <a:ext cx="218" cy="178"/>
              </a:xfrm>
              <a:custGeom>
                <a:avLst/>
                <a:gdLst>
                  <a:gd name="T0" fmla="*/ 1 w 380"/>
                  <a:gd name="T1" fmla="*/ 1 h 311"/>
                  <a:gd name="T2" fmla="*/ 1 w 380"/>
                  <a:gd name="T3" fmla="*/ 1 h 311"/>
                  <a:gd name="T4" fmla="*/ 1 w 380"/>
                  <a:gd name="T5" fmla="*/ 1 h 311"/>
                  <a:gd name="T6" fmla="*/ 1 w 380"/>
                  <a:gd name="T7" fmla="*/ 1 h 311"/>
                  <a:gd name="T8" fmla="*/ 1 w 380"/>
                  <a:gd name="T9" fmla="*/ 1 h 311"/>
                  <a:gd name="T10" fmla="*/ 1 w 380"/>
                  <a:gd name="T11" fmla="*/ 1 h 311"/>
                  <a:gd name="T12" fmla="*/ 2 w 380"/>
                  <a:gd name="T13" fmla="*/ 1 h 311"/>
                  <a:gd name="T14" fmla="*/ 1 w 380"/>
                  <a:gd name="T15" fmla="*/ 2 h 311"/>
                  <a:gd name="T16" fmla="*/ 2 w 380"/>
                  <a:gd name="T17" fmla="*/ 1 h 311"/>
                  <a:gd name="T18" fmla="*/ 2 w 380"/>
                  <a:gd name="T19" fmla="*/ 2 h 311"/>
                  <a:gd name="T20" fmla="*/ 2 w 380"/>
                  <a:gd name="T21" fmla="*/ 2 h 311"/>
                  <a:gd name="T22" fmla="*/ 2 w 380"/>
                  <a:gd name="T23" fmla="*/ 2 h 3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0"/>
                  <a:gd name="T37" fmla="*/ 0 h 311"/>
                  <a:gd name="T38" fmla="*/ 380 w 380"/>
                  <a:gd name="T39" fmla="*/ 311 h 3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0" h="311">
                    <a:moveTo>
                      <a:pt x="40" y="10"/>
                    </a:moveTo>
                    <a:cubicBezTo>
                      <a:pt x="36" y="20"/>
                      <a:pt x="0" y="70"/>
                      <a:pt x="15" y="71"/>
                    </a:cubicBezTo>
                    <a:cubicBezTo>
                      <a:pt x="29" y="70"/>
                      <a:pt x="116" y="0"/>
                      <a:pt x="125" y="9"/>
                    </a:cubicBezTo>
                    <a:cubicBezTo>
                      <a:pt x="136" y="19"/>
                      <a:pt x="64" y="116"/>
                      <a:pt x="74" y="126"/>
                    </a:cubicBezTo>
                    <a:cubicBezTo>
                      <a:pt x="84" y="135"/>
                      <a:pt x="174" y="56"/>
                      <a:pt x="185" y="66"/>
                    </a:cubicBezTo>
                    <a:cubicBezTo>
                      <a:pt x="194" y="75"/>
                      <a:pt x="124" y="172"/>
                      <a:pt x="134" y="182"/>
                    </a:cubicBezTo>
                    <a:cubicBezTo>
                      <a:pt x="145" y="191"/>
                      <a:pt x="235" y="111"/>
                      <a:pt x="245" y="121"/>
                    </a:cubicBezTo>
                    <a:cubicBezTo>
                      <a:pt x="256" y="131"/>
                      <a:pt x="184" y="228"/>
                      <a:pt x="194" y="237"/>
                    </a:cubicBezTo>
                    <a:cubicBezTo>
                      <a:pt x="205" y="247"/>
                      <a:pt x="294" y="169"/>
                      <a:pt x="305" y="179"/>
                    </a:cubicBezTo>
                    <a:cubicBezTo>
                      <a:pt x="315" y="189"/>
                      <a:pt x="244" y="284"/>
                      <a:pt x="254" y="293"/>
                    </a:cubicBezTo>
                    <a:cubicBezTo>
                      <a:pt x="265" y="303"/>
                      <a:pt x="352" y="232"/>
                      <a:pt x="366" y="235"/>
                    </a:cubicBezTo>
                    <a:cubicBezTo>
                      <a:pt x="380" y="238"/>
                      <a:pt x="345" y="295"/>
                      <a:pt x="339" y="311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8" name="Freeform 20"/>
              <p:cNvSpPr>
                <a:spLocks noChangeArrowheads="1"/>
              </p:cNvSpPr>
              <p:nvPr/>
            </p:nvSpPr>
            <p:spPr bwMode="auto">
              <a:xfrm rot="-4320000">
                <a:off x="1988" y="1041"/>
                <a:ext cx="217" cy="178"/>
              </a:xfrm>
              <a:custGeom>
                <a:avLst/>
                <a:gdLst>
                  <a:gd name="T0" fmla="*/ 1 w 380"/>
                  <a:gd name="T1" fmla="*/ 1 h 311"/>
                  <a:gd name="T2" fmla="*/ 1 w 380"/>
                  <a:gd name="T3" fmla="*/ 1 h 311"/>
                  <a:gd name="T4" fmla="*/ 1 w 380"/>
                  <a:gd name="T5" fmla="*/ 1 h 311"/>
                  <a:gd name="T6" fmla="*/ 1 w 380"/>
                  <a:gd name="T7" fmla="*/ 1 h 311"/>
                  <a:gd name="T8" fmla="*/ 1 w 380"/>
                  <a:gd name="T9" fmla="*/ 1 h 311"/>
                  <a:gd name="T10" fmla="*/ 1 w 380"/>
                  <a:gd name="T11" fmla="*/ 1 h 311"/>
                  <a:gd name="T12" fmla="*/ 2 w 380"/>
                  <a:gd name="T13" fmla="*/ 1 h 311"/>
                  <a:gd name="T14" fmla="*/ 1 w 380"/>
                  <a:gd name="T15" fmla="*/ 2 h 311"/>
                  <a:gd name="T16" fmla="*/ 2 w 380"/>
                  <a:gd name="T17" fmla="*/ 1 h 311"/>
                  <a:gd name="T18" fmla="*/ 2 w 380"/>
                  <a:gd name="T19" fmla="*/ 2 h 311"/>
                  <a:gd name="T20" fmla="*/ 2 w 380"/>
                  <a:gd name="T21" fmla="*/ 2 h 311"/>
                  <a:gd name="T22" fmla="*/ 2 w 380"/>
                  <a:gd name="T23" fmla="*/ 2 h 3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0"/>
                  <a:gd name="T37" fmla="*/ 0 h 311"/>
                  <a:gd name="T38" fmla="*/ 380 w 380"/>
                  <a:gd name="T39" fmla="*/ 311 h 3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0" h="311">
                    <a:moveTo>
                      <a:pt x="40" y="10"/>
                    </a:moveTo>
                    <a:cubicBezTo>
                      <a:pt x="36" y="20"/>
                      <a:pt x="0" y="70"/>
                      <a:pt x="15" y="71"/>
                    </a:cubicBezTo>
                    <a:cubicBezTo>
                      <a:pt x="29" y="70"/>
                      <a:pt x="116" y="0"/>
                      <a:pt x="125" y="9"/>
                    </a:cubicBezTo>
                    <a:cubicBezTo>
                      <a:pt x="136" y="19"/>
                      <a:pt x="64" y="116"/>
                      <a:pt x="74" y="126"/>
                    </a:cubicBezTo>
                    <a:cubicBezTo>
                      <a:pt x="84" y="135"/>
                      <a:pt x="174" y="56"/>
                      <a:pt x="185" y="66"/>
                    </a:cubicBezTo>
                    <a:cubicBezTo>
                      <a:pt x="194" y="75"/>
                      <a:pt x="124" y="172"/>
                      <a:pt x="134" y="182"/>
                    </a:cubicBezTo>
                    <a:cubicBezTo>
                      <a:pt x="145" y="191"/>
                      <a:pt x="235" y="111"/>
                      <a:pt x="245" y="121"/>
                    </a:cubicBezTo>
                    <a:cubicBezTo>
                      <a:pt x="256" y="131"/>
                      <a:pt x="184" y="228"/>
                      <a:pt x="194" y="237"/>
                    </a:cubicBezTo>
                    <a:cubicBezTo>
                      <a:pt x="205" y="247"/>
                      <a:pt x="294" y="169"/>
                      <a:pt x="305" y="179"/>
                    </a:cubicBezTo>
                    <a:cubicBezTo>
                      <a:pt x="315" y="189"/>
                      <a:pt x="244" y="284"/>
                      <a:pt x="254" y="293"/>
                    </a:cubicBezTo>
                    <a:cubicBezTo>
                      <a:pt x="265" y="303"/>
                      <a:pt x="352" y="232"/>
                      <a:pt x="366" y="235"/>
                    </a:cubicBezTo>
                    <a:cubicBezTo>
                      <a:pt x="380" y="238"/>
                      <a:pt x="345" y="295"/>
                      <a:pt x="339" y="311"/>
                    </a:cubicBezTo>
                  </a:path>
                </a:pathLst>
              </a:custGeom>
              <a:noFill/>
              <a:ln w="190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9" name="Text Box 21"/>
              <p:cNvSpPr txBox="1">
                <a:spLocks noChangeArrowheads="1"/>
              </p:cNvSpPr>
              <p:nvPr/>
            </p:nvSpPr>
            <p:spPr bwMode="auto">
              <a:xfrm>
                <a:off x="2041" y="1403"/>
                <a:ext cx="19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100" b="1" dirty="0" err="1">
                    <a:solidFill>
                      <a:srgbClr val="000000"/>
                    </a:solidFill>
                  </a:rPr>
                  <a:t>p</a:t>
                </a:r>
                <a:endParaRPr lang="it-IT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50" name="Text Box 22"/>
              <p:cNvSpPr txBox="1">
                <a:spLocks noChangeArrowheads="1"/>
              </p:cNvSpPr>
              <p:nvPr/>
            </p:nvSpPr>
            <p:spPr bwMode="auto">
              <a:xfrm>
                <a:off x="2197" y="786"/>
                <a:ext cx="200" cy="32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900" b="1" dirty="0">
                    <a:solidFill>
                      <a:srgbClr val="000000"/>
                    </a:solidFill>
                    <a:latin typeface="Symbol" charset="2"/>
                  </a:rPr>
                  <a:t></a:t>
                </a:r>
              </a:p>
            </p:txBody>
          </p:sp>
          <p:sp>
            <p:nvSpPr>
              <p:cNvPr id="38951" name="Text Box 23"/>
              <p:cNvSpPr txBox="1">
                <a:spLocks noChangeArrowheads="1"/>
              </p:cNvSpPr>
              <p:nvPr/>
            </p:nvSpPr>
            <p:spPr bwMode="auto">
              <a:xfrm>
                <a:off x="999" y="1016"/>
                <a:ext cx="284" cy="32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900" b="1" dirty="0">
                    <a:solidFill>
                      <a:srgbClr val="000000"/>
                    </a:solidFill>
                    <a:latin typeface="Symbol" charset="2"/>
                  </a:rPr>
                  <a:t></a:t>
                </a:r>
                <a:r>
                  <a:rPr lang="it-IT" sz="2900" b="1" baseline="30000" dirty="0">
                    <a:solidFill>
                      <a:srgbClr val="000000"/>
                    </a:solidFill>
                    <a:latin typeface="Symbol" charset="2"/>
                  </a:rPr>
                  <a:t></a:t>
                </a:r>
              </a:p>
            </p:txBody>
          </p:sp>
          <p:sp>
            <p:nvSpPr>
              <p:cNvPr id="38952" name="Line 24"/>
              <p:cNvSpPr>
                <a:spLocks noChangeShapeType="1"/>
              </p:cNvSpPr>
              <p:nvPr/>
            </p:nvSpPr>
            <p:spPr bwMode="auto">
              <a:xfrm>
                <a:off x="798" y="947"/>
                <a:ext cx="381" cy="3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3" name="Line 25"/>
              <p:cNvSpPr>
                <a:spLocks noChangeShapeType="1"/>
              </p:cNvSpPr>
              <p:nvPr/>
            </p:nvSpPr>
            <p:spPr bwMode="auto">
              <a:xfrm flipV="1">
                <a:off x="1179" y="804"/>
                <a:ext cx="381" cy="18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4" name="Text Box 26"/>
              <p:cNvSpPr txBox="1">
                <a:spLocks noChangeArrowheads="1"/>
              </p:cNvSpPr>
              <p:nvPr/>
            </p:nvSpPr>
            <p:spPr bwMode="auto">
              <a:xfrm>
                <a:off x="1528" y="669"/>
                <a:ext cx="189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100" b="1" dirty="0">
                    <a:solidFill>
                      <a:srgbClr val="000000"/>
                    </a:solidFill>
                  </a:rPr>
                  <a:t>e</a:t>
                </a:r>
              </a:p>
            </p:txBody>
          </p:sp>
          <p:sp>
            <p:nvSpPr>
              <p:cNvPr id="38955" name="Text Box 27"/>
              <p:cNvSpPr txBox="1">
                <a:spLocks noChangeArrowheads="1"/>
              </p:cNvSpPr>
              <p:nvPr/>
            </p:nvSpPr>
            <p:spPr bwMode="auto">
              <a:xfrm>
                <a:off x="574" y="842"/>
                <a:ext cx="189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tabLst>
                    <a:tab pos="0" algn="l"/>
                    <a:tab pos="470283" algn="l"/>
                    <a:tab pos="942233" algn="l"/>
                    <a:tab pos="1414183" algn="l"/>
                    <a:tab pos="1886134" algn="l"/>
                    <a:tab pos="2358084" algn="l"/>
                    <a:tab pos="2830034" algn="l"/>
                    <a:tab pos="3301984" algn="l"/>
                    <a:tab pos="3773935" algn="l"/>
                    <a:tab pos="4245885" algn="l"/>
                    <a:tab pos="4717835" algn="l"/>
                    <a:tab pos="5189785" algn="l"/>
                    <a:tab pos="5661736" algn="l"/>
                    <a:tab pos="6133686" algn="l"/>
                    <a:tab pos="6605636" algn="l"/>
                    <a:tab pos="7077586" algn="l"/>
                    <a:tab pos="7549537" algn="l"/>
                    <a:tab pos="8021487" algn="l"/>
                    <a:tab pos="8493437" algn="l"/>
                    <a:tab pos="8965387" algn="l"/>
                    <a:tab pos="9437338" algn="l"/>
                  </a:tabLst>
                </a:pPr>
                <a:r>
                  <a:rPr lang="it-IT" sz="2100" b="1" dirty="0">
                    <a:solidFill>
                      <a:srgbClr val="000000"/>
                    </a:solidFill>
                  </a:rPr>
                  <a:t>e</a:t>
                </a:r>
              </a:p>
            </p:txBody>
          </p:sp>
        </p:grpSp>
        <p:sp>
          <p:nvSpPr>
            <p:cNvPr id="38935" name="Rectangle 28"/>
            <p:cNvSpPr>
              <a:spLocks noChangeArrowheads="1"/>
            </p:cNvSpPr>
            <p:nvPr/>
          </p:nvSpPr>
          <p:spPr bwMode="auto">
            <a:xfrm>
              <a:off x="2698" y="522"/>
              <a:ext cx="2313" cy="1145"/>
            </a:xfrm>
            <a:prstGeom prst="rect">
              <a:avLst/>
            </a:prstGeom>
            <a:noFill/>
            <a:ln w="1908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6" name="Rectangle 29"/>
            <p:cNvSpPr>
              <a:spLocks noChangeArrowheads="1"/>
            </p:cNvSpPr>
            <p:nvPr/>
          </p:nvSpPr>
          <p:spPr bwMode="auto">
            <a:xfrm>
              <a:off x="499" y="522"/>
              <a:ext cx="1928" cy="1145"/>
            </a:xfrm>
            <a:prstGeom prst="rect">
              <a:avLst/>
            </a:prstGeom>
            <a:noFill/>
            <a:ln w="1908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918" name="Text Box 30"/>
          <p:cNvSpPr txBox="1">
            <a:spLocks noChangeArrowheads="1"/>
          </p:cNvSpPr>
          <p:nvPr/>
        </p:nvSpPr>
        <p:spPr bwMode="auto">
          <a:xfrm>
            <a:off x="2170503" y="5001451"/>
            <a:ext cx="4572840" cy="1068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100" dirty="0">
                <a:solidFill>
                  <a:srgbClr val="FF0000"/>
                </a:solidFill>
                <a:latin typeface="Times New Roman" charset="0"/>
              </a:rPr>
              <a:t>Wrong-sign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100" dirty="0">
                <a:solidFill>
                  <a:srgbClr val="FF0000"/>
                </a:solidFill>
                <a:latin typeface="Times New Roman" charset="0"/>
              </a:rPr>
              <a:t>sample:     </a:t>
            </a:r>
            <a:r>
              <a:rPr lang="en-US" sz="2100" dirty="0">
                <a:solidFill>
                  <a:srgbClr val="000000"/>
                </a:solidFill>
                <a:latin typeface="Times New Roman" charset="0"/>
              </a:rPr>
              <a:t>a negative track match to the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                </a:t>
            </a:r>
            <a:r>
              <a:rPr lang="en-US" sz="2100" dirty="0">
                <a:solidFill>
                  <a:srgbClr val="000000"/>
                </a:solidFill>
                <a:latin typeface="Times New Roman" charset="0"/>
              </a:rPr>
              <a:t>second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candidate</a:t>
            </a:r>
            <a:r>
              <a:rPr lang="it-IT" sz="2100" dirty="0">
                <a:solidFill>
                  <a:srgbClr val="FF0000"/>
                </a:solidFill>
                <a:latin typeface="Times New Roman" charset="0"/>
              </a:rPr>
              <a:t> </a:t>
            </a:r>
          </a:p>
        </p:txBody>
      </p:sp>
      <p:pic>
        <p:nvPicPr>
          <p:cNvPr id="38919" name="Picture 31"/>
          <p:cNvPicPr>
            <a:picLocks noChangeAspect="1" noChangeArrowheads="1"/>
          </p:cNvPicPr>
          <p:nvPr/>
        </p:nvPicPr>
        <p:blipFill>
          <a:blip r:embed="rId6"/>
          <a:srcRect l="822" r="54330"/>
          <a:stretch>
            <a:fillRect/>
          </a:stretch>
        </p:blipFill>
        <p:spPr bwMode="auto">
          <a:xfrm>
            <a:off x="1" y="4177236"/>
            <a:ext cx="2094905" cy="116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20" name="Picture 32"/>
          <p:cNvPicPr>
            <a:picLocks noChangeAspect="1" noChangeArrowheads="1"/>
          </p:cNvPicPr>
          <p:nvPr/>
        </p:nvPicPr>
        <p:blipFill>
          <a:blip r:embed="rId6"/>
          <a:srcRect l="55154"/>
          <a:stretch>
            <a:fillRect/>
          </a:stretch>
        </p:blipFill>
        <p:spPr bwMode="auto">
          <a:xfrm>
            <a:off x="1" y="3204364"/>
            <a:ext cx="2094905" cy="116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8921" name="Text Box 33"/>
          <p:cNvSpPr txBox="1">
            <a:spLocks noChangeArrowheads="1"/>
          </p:cNvSpPr>
          <p:nvPr/>
        </p:nvSpPr>
        <p:spPr bwMode="auto">
          <a:xfrm>
            <a:off x="2170503" y="3353021"/>
            <a:ext cx="5943684" cy="74561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Symbol" charset="2"/>
              <a:buChar char=""/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dirty="0">
                <a:solidFill>
                  <a:srgbClr val="FF0000"/>
                </a:solidFill>
                <a:latin typeface="Times New Roman" charset="0"/>
              </a:rPr>
              <a:t> sample: 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no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tracks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matching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to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the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              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second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candidate</a:t>
            </a:r>
          </a:p>
        </p:txBody>
      </p:sp>
      <p:sp>
        <p:nvSpPr>
          <p:cNvPr id="38922" name="Text Box 34"/>
          <p:cNvSpPr txBox="1">
            <a:spLocks noChangeArrowheads="1"/>
          </p:cNvSpPr>
          <p:nvPr/>
        </p:nvSpPr>
        <p:spPr bwMode="auto">
          <a:xfrm>
            <a:off x="2168824" y="4177236"/>
            <a:ext cx="3518495" cy="74561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4545" tIns="49163" rIns="94545" bIns="49163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dirty="0">
                <a:solidFill>
                  <a:srgbClr val="FF0000"/>
                </a:solidFill>
                <a:latin typeface="Times New Roman" charset="0"/>
              </a:rPr>
              <a:t>e</a:t>
            </a:r>
            <a:r>
              <a:rPr lang="it-IT" sz="2100" baseline="30000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it-IT" sz="2100" dirty="0">
                <a:solidFill>
                  <a:srgbClr val="FF0000"/>
                </a:solidFill>
                <a:latin typeface="Times New Roman" charset="0"/>
              </a:rPr>
              <a:t>sample: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  a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track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match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to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the 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                 </a:t>
            </a:r>
            <a:r>
              <a:rPr lang="it-IT" sz="2100" dirty="0" err="1">
                <a:solidFill>
                  <a:srgbClr val="000000"/>
                </a:solidFill>
                <a:latin typeface="Times New Roman" charset="0"/>
              </a:rPr>
              <a:t>second</a:t>
            </a:r>
            <a:r>
              <a:rPr lang="it-IT" sz="2100" dirty="0">
                <a:solidFill>
                  <a:srgbClr val="000000"/>
                </a:solidFill>
                <a:latin typeface="Times New Roman" charset="0"/>
              </a:rPr>
              <a:t> candidate</a:t>
            </a:r>
          </a:p>
        </p:txBody>
      </p:sp>
      <p:sp>
        <p:nvSpPr>
          <p:cNvPr id="38923" name="Text Box 35"/>
          <p:cNvSpPr txBox="1">
            <a:spLocks noChangeArrowheads="1"/>
          </p:cNvSpPr>
          <p:nvPr/>
        </p:nvSpPr>
        <p:spPr bwMode="auto">
          <a:xfrm>
            <a:off x="6553508" y="3577656"/>
            <a:ext cx="1854671" cy="38320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 algn="ctr">
              <a:spcBef>
                <a:spcPts val="1313"/>
              </a:spcBef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b="1" dirty="0">
                <a:solidFill>
                  <a:srgbClr val="00CC00"/>
                </a:solidFill>
                <a:latin typeface="Times New Roman" charset="0"/>
              </a:rPr>
              <a:t>(</a:t>
            </a:r>
            <a:r>
              <a:rPr lang="it-IT" b="1" dirty="0" err="1">
                <a:solidFill>
                  <a:srgbClr val="00CC00"/>
                </a:solidFill>
                <a:latin typeface="Times New Roman" charset="0"/>
              </a:rPr>
              <a:t>DVCS+BH</a:t>
            </a:r>
            <a:r>
              <a:rPr lang="it-IT" b="1" dirty="0">
                <a:solidFill>
                  <a:srgbClr val="00CC00"/>
                </a:solidFill>
                <a:latin typeface="Times New Roman" charset="0"/>
              </a:rPr>
              <a:t>)</a:t>
            </a:r>
          </a:p>
        </p:txBody>
      </p:sp>
      <p:sp>
        <p:nvSpPr>
          <p:cNvPr id="38924" name="Text Box 36"/>
          <p:cNvSpPr txBox="1">
            <a:spLocks noChangeArrowheads="1"/>
          </p:cNvSpPr>
          <p:nvPr/>
        </p:nvSpPr>
        <p:spPr bwMode="auto">
          <a:xfrm>
            <a:off x="6400632" y="4327544"/>
            <a:ext cx="2743368" cy="42245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 algn="ctr">
              <a:spcBef>
                <a:spcPts val="1313"/>
              </a:spcBef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b="1" dirty="0">
                <a:solidFill>
                  <a:srgbClr val="00CC00"/>
                </a:solidFill>
                <a:latin typeface="Times New Roman" charset="0"/>
              </a:rPr>
              <a:t>(BH+ d</a:t>
            </a:r>
            <a:r>
              <a:rPr lang="it-IT" b="1" dirty="0">
                <a:solidFill>
                  <a:srgbClr val="00CC00"/>
                </a:solidFill>
              </a:rPr>
              <a:t>ilepton + J/</a:t>
            </a:r>
            <a:r>
              <a:rPr lang="it-IT" sz="2100" b="1" dirty="0">
                <a:solidFill>
                  <a:srgbClr val="00CC00"/>
                </a:solidFill>
                <a:latin typeface="Symbol" charset="2"/>
              </a:rPr>
              <a:t></a:t>
            </a:r>
            <a:r>
              <a:rPr lang="it-IT" b="1" dirty="0">
                <a:solidFill>
                  <a:srgbClr val="00CC00"/>
                </a:solidFill>
                <a:latin typeface="Times New Roman" charset="0"/>
              </a:rPr>
              <a:t>)</a:t>
            </a:r>
          </a:p>
        </p:txBody>
      </p:sp>
      <p:sp>
        <p:nvSpPr>
          <p:cNvPr id="38925" name="Text Box 37"/>
          <p:cNvSpPr txBox="1">
            <a:spLocks noChangeArrowheads="1"/>
          </p:cNvSpPr>
          <p:nvPr/>
        </p:nvSpPr>
        <p:spPr bwMode="auto">
          <a:xfrm>
            <a:off x="6553509" y="5414385"/>
            <a:ext cx="2362018" cy="422452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4545" tIns="49163" rIns="94545" bIns="49163">
            <a:prstTxWarp prst="textNoShape">
              <a:avLst/>
            </a:prstTxWarp>
            <a:spAutoFit/>
          </a:bodyPr>
          <a:lstStyle/>
          <a:p>
            <a:pPr algn="ctr">
              <a:spcBef>
                <a:spcPts val="1313"/>
              </a:spcBef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b="1" dirty="0">
                <a:solidFill>
                  <a:srgbClr val="00CC00"/>
                </a:solidFill>
              </a:rPr>
              <a:t>(dilepton + J/</a:t>
            </a:r>
            <a:r>
              <a:rPr lang="it-IT" sz="2100" b="1" dirty="0">
                <a:solidFill>
                  <a:srgbClr val="00CC00"/>
                </a:solidFill>
                <a:latin typeface="Symbol" charset="2"/>
              </a:rPr>
              <a:t></a:t>
            </a:r>
            <a:r>
              <a:rPr lang="it-IT" b="1" dirty="0">
                <a:solidFill>
                  <a:srgbClr val="00CC00"/>
                </a:solidFill>
              </a:rPr>
              <a:t>)</a:t>
            </a:r>
          </a:p>
        </p:txBody>
      </p:sp>
      <p:sp>
        <p:nvSpPr>
          <p:cNvPr id="38926" name="Line 38"/>
          <p:cNvSpPr>
            <a:spLocks noChangeShapeType="1"/>
          </p:cNvSpPr>
          <p:nvPr/>
        </p:nvSpPr>
        <p:spPr bwMode="auto">
          <a:xfrm flipV="1">
            <a:off x="1866432" y="3795685"/>
            <a:ext cx="609823" cy="239502"/>
          </a:xfrm>
          <a:prstGeom prst="line">
            <a:avLst/>
          </a:prstGeom>
          <a:noFill/>
          <a:ln w="28440">
            <a:solidFill>
              <a:srgbClr val="333399"/>
            </a:solidFill>
            <a:miter lim="800000"/>
            <a:headEnd/>
            <a:tailEnd type="triangle" w="med" len="med"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7" name="Line 39"/>
          <p:cNvSpPr>
            <a:spLocks noChangeShapeType="1"/>
          </p:cNvSpPr>
          <p:nvPr/>
        </p:nvSpPr>
        <p:spPr bwMode="auto">
          <a:xfrm flipV="1">
            <a:off x="1866432" y="4768557"/>
            <a:ext cx="609823" cy="239501"/>
          </a:xfrm>
          <a:prstGeom prst="line">
            <a:avLst/>
          </a:prstGeom>
          <a:noFill/>
          <a:ln w="28440">
            <a:solidFill>
              <a:srgbClr val="333399"/>
            </a:solidFill>
            <a:miter lim="800000"/>
            <a:headEnd/>
            <a:tailEnd type="triangle" w="med" len="med"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8" name="Rectangle 40"/>
          <p:cNvSpPr>
            <a:spLocks noChangeArrowheads="1"/>
          </p:cNvSpPr>
          <p:nvPr/>
        </p:nvSpPr>
        <p:spPr bwMode="auto">
          <a:xfrm>
            <a:off x="213356" y="115622"/>
            <a:ext cx="8750889" cy="609490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DVCS @ ZEUS - Strategy</a:t>
            </a:r>
          </a:p>
        </p:txBody>
      </p:sp>
      <p:sp>
        <p:nvSpPr>
          <p:cNvPr id="38929" name="Footer Placeholder 4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S. Fazio: INT-workshop, Univ. of Washington, Seattle</a:t>
            </a:r>
            <a:endParaRPr lang="en-GB" smtClean="0"/>
          </a:p>
        </p:txBody>
      </p:sp>
      <p:sp>
        <p:nvSpPr>
          <p:cNvPr id="38930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Line 3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43983" y="1209069"/>
            <a:ext cx="2908704" cy="558661"/>
          </a:xfrm>
          <a:prstGeom prst="rect">
            <a:avLst/>
          </a:prstGeom>
          <a:solidFill>
            <a:srgbClr val="3399FF">
              <a:alpha val="70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lIns="92276" tIns="48029" rIns="92276" bIns="48029">
            <a:prstTxWarp prst="textNoShape">
              <a:avLst/>
            </a:prstTxWarp>
            <a:spAutoFit/>
          </a:bodyPr>
          <a:lstStyle/>
          <a:p>
            <a:pPr algn="ctr"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500" b="1" i="1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Q</a:t>
            </a:r>
            <a:r>
              <a:rPr lang="en-GB" sz="1500" b="1" i="1" baseline="30000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2</a:t>
            </a:r>
            <a:r>
              <a:rPr lang="en-GB" sz="1500" b="1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 dependence for the </a:t>
            </a:r>
            <a:r>
              <a:rPr lang="en-GB" sz="1500" b="1" i="1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W</a:t>
            </a:r>
            <a:r>
              <a:rPr lang="en-GB" sz="1500" b="1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 slope </a:t>
            </a:r>
          </a:p>
          <a:p>
            <a:pPr algn="ctr"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500" b="1" dirty="0">
                <a:solidFill>
                  <a:srgbClr val="CC0000"/>
                </a:solidFill>
                <a:ea typeface="Arial Unicode MS" charset="0"/>
                <a:cs typeface="Arial Unicode MS" charset="0"/>
              </a:rPr>
              <a:t>not clear within the uncertainties!</a:t>
            </a:r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91131" y="695380"/>
            <a:ext cx="4609799" cy="2337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835137" y="1800390"/>
            <a:ext cx="3129757" cy="5615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4545" tIns="47273" rIns="94545" bIns="47273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1500" b="1" dirty="0">
                <a:solidFill>
                  <a:srgbClr val="DC2300"/>
                </a:solidFill>
                <a:ea typeface="Arial Unicode MS" charset="0"/>
                <a:cs typeface="Arial Unicode MS" charset="0"/>
              </a:rPr>
              <a:t>ZEUS: JHEP05(2009)108</a:t>
            </a:r>
          </a:p>
          <a:p>
            <a:pPr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it-IT" sz="1500" b="1" dirty="0">
                <a:solidFill>
                  <a:srgbClr val="DC2300"/>
                </a:solidFill>
                <a:ea typeface="Arial Unicode MS" charset="0"/>
                <a:cs typeface="Arial Unicode MS" charset="0"/>
              </a:rPr>
              <a:t>H1: Phys.Lett.B659:796-806,2008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9, 2010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F51DF0F-645F-AF4A-9BBB-E3E763818CC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Fazio: INT-workshop, Univ. of Washington, Seattle</a:t>
            </a:r>
            <a:endParaRPr lang="en-GB"/>
          </a:p>
        </p:txBody>
      </p:sp>
      <p:sp>
        <p:nvSpPr>
          <p:cNvPr id="43015" name="Text Box 4"/>
          <p:cNvSpPr txBox="1">
            <a:spLocks noChangeArrowheads="1"/>
          </p:cNvSpPr>
          <p:nvPr/>
        </p:nvSpPr>
        <p:spPr bwMode="auto">
          <a:xfrm>
            <a:off x="1726155" y="891937"/>
            <a:ext cx="2362018" cy="4165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3789" tIns="68072" rIns="93789" bIns="46894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100" b="1" dirty="0">
                <a:latin typeface="Times New Roman" charset="0"/>
                <a:ea typeface="DejaVu Sans" charset="0"/>
                <a:cs typeface="DejaVu Sans" charset="0"/>
              </a:rPr>
              <a:t>Fit: </a:t>
            </a:r>
            <a:r>
              <a:rPr lang="en-GB" sz="2100" b="1" dirty="0" err="1">
                <a:ea typeface="Arial" charset="0"/>
                <a:cs typeface="Arial" charset="0"/>
              </a:rPr>
              <a:t>σ</a:t>
            </a:r>
            <a:r>
              <a:rPr lang="en-GB" sz="2100" b="1" dirty="0">
                <a:ea typeface="Arial" charset="0"/>
                <a:cs typeface="Arial" charset="0"/>
              </a:rPr>
              <a:t> ~ W</a:t>
            </a:r>
            <a:r>
              <a:rPr lang="en-GB" sz="2100" b="1" baseline="33000" dirty="0">
                <a:ea typeface="Arial" charset="0"/>
                <a:cs typeface="Arial" charset="0"/>
              </a:rPr>
              <a:t>δ</a:t>
            </a:r>
            <a:r>
              <a:rPr lang="en-GB" sz="2100" b="1" dirty="0">
                <a:latin typeface="Times New Roman" charset="0"/>
                <a:ea typeface="DejaVu Sans" charset="0"/>
                <a:cs typeface="DejaVu Sans" charset="0"/>
              </a:rPr>
              <a:t>  </a:t>
            </a:r>
          </a:p>
        </p:txBody>
      </p:sp>
      <p:sp>
        <p:nvSpPr>
          <p:cNvPr id="43013" name="Rectangle 2"/>
          <p:cNvSpPr>
            <a:spLocks noChangeArrowheads="1"/>
          </p:cNvSpPr>
          <p:nvPr/>
        </p:nvSpPr>
        <p:spPr bwMode="auto">
          <a:xfrm>
            <a:off x="213356" y="115622"/>
            <a:ext cx="8750889" cy="609490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DVCS @ HERA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20" name="Line 1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3"/>
          <p:cNvGrpSpPr/>
          <p:nvPr/>
        </p:nvGrpSpPr>
        <p:grpSpPr>
          <a:xfrm>
            <a:off x="1206753" y="3011516"/>
            <a:ext cx="7415318" cy="777967"/>
            <a:chOff x="1427948" y="2924664"/>
            <a:chExt cx="7007233" cy="747713"/>
          </a:xfrm>
        </p:grpSpPr>
        <p:graphicFrame>
          <p:nvGraphicFramePr>
            <p:cNvPr id="30" name="Object 3"/>
            <p:cNvGraphicFramePr>
              <a:graphicFrameLocks noChangeAspect="1"/>
            </p:cNvGraphicFramePr>
            <p:nvPr/>
          </p:nvGraphicFramePr>
          <p:xfrm>
            <a:off x="3710781" y="2924664"/>
            <a:ext cx="1924050" cy="747713"/>
          </p:xfrm>
          <a:graphic>
            <a:graphicData uri="http://schemas.openxmlformats.org/presentationml/2006/ole">
              <p:oleObj spid="_x0000_s61443" name="Equation" r:id="rId5" imgW="939800" imgH="381000" progId="Equation.3">
                <p:embed/>
              </p:oleObj>
            </a:graphicData>
          </a:graphic>
        </p:graphicFrame>
        <p:sp>
          <p:nvSpPr>
            <p:cNvPr id="31" name="TextBox 18"/>
            <p:cNvSpPr txBox="1">
              <a:spLocks noChangeArrowheads="1"/>
            </p:cNvSpPr>
            <p:nvPr/>
          </p:nvSpPr>
          <p:spPr bwMode="auto">
            <a:xfrm>
              <a:off x="1427948" y="3140161"/>
              <a:ext cx="2159819" cy="354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dirty="0" err="1" smtClean="0">
                  <a:solidFill>
                    <a:srgbClr val="000000"/>
                  </a:solidFill>
                </a:rPr>
                <a:t>t</a:t>
              </a:r>
              <a:r>
                <a:rPr lang="en-US" b="1" dirty="0" smtClean="0">
                  <a:solidFill>
                    <a:srgbClr val="000000"/>
                  </a:solidFill>
                </a:rPr>
                <a:t> </a:t>
              </a:r>
              <a:r>
                <a:rPr lang="en-US" b="1" dirty="0">
                  <a:solidFill>
                    <a:srgbClr val="000000"/>
                  </a:solidFill>
                </a:rPr>
                <a:t>measured indirectly:</a:t>
              </a:r>
            </a:p>
          </p:txBody>
        </p:sp>
        <p:graphicFrame>
          <p:nvGraphicFramePr>
            <p:cNvPr id="29" name="Object 2"/>
            <p:cNvGraphicFramePr>
              <a:graphicFrameLocks noChangeAspect="1"/>
            </p:cNvGraphicFramePr>
            <p:nvPr/>
          </p:nvGraphicFramePr>
          <p:xfrm>
            <a:off x="6661944" y="2973876"/>
            <a:ext cx="1773237" cy="636588"/>
          </p:xfrm>
          <a:graphic>
            <a:graphicData uri="http://schemas.openxmlformats.org/presentationml/2006/ole">
              <p:oleObj spid="_x0000_s61442" name="Equation" r:id="rId6" imgW="1092200" imgH="355600" progId="Equation.3">
                <p:embed/>
              </p:oleObj>
            </a:graphicData>
          </a:graphic>
        </p:graphicFrame>
      </p:grpSp>
      <p:pic>
        <p:nvPicPr>
          <p:cNvPr id="36" name="Picture 12" descr="H1_logo_3D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278" y="891936"/>
            <a:ext cx="588657" cy="43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6438" y="1066360"/>
            <a:ext cx="680046" cy="5391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" name="Group 44"/>
          <p:cNvGrpSpPr/>
          <p:nvPr/>
        </p:nvGrpSpPr>
        <p:grpSpPr>
          <a:xfrm>
            <a:off x="459468" y="3801150"/>
            <a:ext cx="8398100" cy="2387753"/>
            <a:chOff x="434181" y="3653327"/>
            <a:chExt cx="7935913" cy="2294896"/>
          </a:xfrm>
        </p:grpSpPr>
        <p:pic>
          <p:nvPicPr>
            <p:cNvPr id="40" name="Picture 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4181" y="3676650"/>
              <a:ext cx="3870325" cy="21367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4849921" y="5591664"/>
              <a:ext cx="3479581" cy="3565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7840" tIns="63360" rIns="8784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b="1" dirty="0">
                  <a:solidFill>
                    <a:srgbClr val="FF0000"/>
                  </a:solidFill>
                  <a:latin typeface="Times New Roman" charset="0"/>
                  <a:ea typeface="DejaVu Sans" charset="0"/>
                  <a:cs typeface="DejaVu Sans" charset="0"/>
                </a:rPr>
                <a:t>No evidence for </a:t>
              </a:r>
              <a:r>
                <a:rPr lang="en-GB" b="1" i="1" dirty="0">
                  <a:solidFill>
                    <a:srgbClr val="FF0000"/>
                  </a:solidFill>
                  <a:latin typeface="Times New Roman" charset="0"/>
                  <a:ea typeface="DejaVu Sans" charset="0"/>
                  <a:cs typeface="DejaVu Sans" charset="0"/>
                </a:rPr>
                <a:t>W</a:t>
              </a:r>
              <a:r>
                <a:rPr lang="en-GB" b="1" dirty="0">
                  <a:solidFill>
                    <a:srgbClr val="FF0000"/>
                  </a:solidFill>
                  <a:latin typeface="Times New Roman" charset="0"/>
                  <a:ea typeface="DejaVu Sans" charset="0"/>
                  <a:cs typeface="DejaVu Sans" charset="0"/>
                </a:rPr>
                <a:t> dependence of </a:t>
              </a:r>
              <a:r>
                <a:rPr lang="en-GB" b="1" i="1" dirty="0" err="1">
                  <a:solidFill>
                    <a:srgbClr val="FF0000"/>
                  </a:solidFill>
                  <a:latin typeface="Times New Roman" charset="0"/>
                  <a:ea typeface="DejaVu Sans" charset="0"/>
                  <a:cs typeface="DejaVu Sans" charset="0"/>
                </a:rPr>
                <a:t>b</a:t>
              </a:r>
              <a:endParaRPr lang="en-GB" b="1" i="1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endParaRP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937403" y="5591664"/>
              <a:ext cx="1580453" cy="3565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7840" tIns="63360" rIns="8784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tabLst>
                  <a:tab pos="0" algn="l"/>
                  <a:tab pos="470283" algn="l"/>
                  <a:tab pos="942233" algn="l"/>
                  <a:tab pos="1414183" algn="l"/>
                  <a:tab pos="1886134" algn="l"/>
                  <a:tab pos="2358084" algn="l"/>
                  <a:tab pos="2830034" algn="l"/>
                  <a:tab pos="3301984" algn="l"/>
                  <a:tab pos="3773935" algn="l"/>
                  <a:tab pos="4245885" algn="l"/>
                  <a:tab pos="4717835" algn="l"/>
                  <a:tab pos="5189785" algn="l"/>
                  <a:tab pos="5661736" algn="l"/>
                  <a:tab pos="6133686" algn="l"/>
                  <a:tab pos="6605636" algn="l"/>
                  <a:tab pos="7077586" algn="l"/>
                  <a:tab pos="7549537" algn="l"/>
                  <a:tab pos="8021487" algn="l"/>
                  <a:tab pos="8493437" algn="l"/>
                  <a:tab pos="8965387" algn="l"/>
                  <a:tab pos="9437338" algn="l"/>
                </a:tabLst>
              </a:pPr>
              <a:r>
                <a:rPr lang="en-GB" b="1" i="1" dirty="0" smtClean="0">
                  <a:solidFill>
                    <a:srgbClr val="FF0000"/>
                  </a:solidFill>
                  <a:latin typeface="Times New Roman" charset="0"/>
                  <a:ea typeface="DejaVu Sans" charset="0"/>
                  <a:cs typeface="DejaVu Sans" charset="0"/>
                </a:rPr>
                <a:t>by roman pots!</a:t>
              </a:r>
              <a:endParaRPr lang="en-GB" b="1" i="1" baseline="30000" dirty="0">
                <a:solidFill>
                  <a:srgbClr val="FF0000"/>
                </a:solidFill>
                <a:latin typeface="Times New Roman" charset="0"/>
                <a:ea typeface="DejaVu Sans" charset="0"/>
                <a:cs typeface="DejaVu Sans" charset="0"/>
              </a:endParaRPr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4472781" y="3653327"/>
              <a:ext cx="3897313" cy="2014537"/>
              <a:chOff x="2850" y="2063"/>
              <a:chExt cx="2455" cy="1269"/>
            </a:xfrm>
          </p:grpSpPr>
          <p:pic>
            <p:nvPicPr>
              <p:cNvPr id="33" name="Picture 12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850" y="2063"/>
                <a:ext cx="2456" cy="1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sp>
            <p:nvSpPr>
              <p:cNvPr id="34" name="Rectangle 13"/>
              <p:cNvSpPr>
                <a:spLocks noChangeArrowheads="1"/>
              </p:cNvSpPr>
              <p:nvPr/>
            </p:nvSpPr>
            <p:spPr bwMode="auto">
              <a:xfrm>
                <a:off x="4966" y="2381"/>
                <a:ext cx="227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42" name="Straight Arrow Connector 41"/>
            <p:cNvCxnSpPr/>
            <p:nvPr/>
          </p:nvCxnSpPr>
          <p:spPr bwMode="auto">
            <a:xfrm rot="5400000" flipH="1" flipV="1">
              <a:off x="662781" y="5200650"/>
              <a:ext cx="914400" cy="1524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2782</Words>
  <Application>Microsoft Macintosh PowerPoint</Application>
  <PresentationFormat>On-screen Show (4:3)</PresentationFormat>
  <Paragraphs>545</Paragraphs>
  <Slides>33</Slides>
  <Notes>13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Office Theme</vt:lpstr>
      <vt:lpstr>Equazione</vt:lpstr>
      <vt:lpstr>Equation.3</vt:lpstr>
      <vt:lpstr>Equation</vt:lpstr>
      <vt:lpstr>Salvatore Fazio  BNL</vt:lpstr>
      <vt:lpstr>Planing of the talk</vt:lpstr>
      <vt:lpstr>Slide 3</vt:lpstr>
      <vt:lpstr>The EIC detector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Brookhaven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creator>Salvatore Fazio</dc:creator>
  <cp:lastModifiedBy>Salvatore Fazio</cp:lastModifiedBy>
  <cp:revision>161</cp:revision>
  <cp:lastPrinted>2010-11-09T06:18:53Z</cp:lastPrinted>
  <dcterms:created xsi:type="dcterms:W3CDTF">2010-11-10T00:26:39Z</dcterms:created>
  <dcterms:modified xsi:type="dcterms:W3CDTF">2010-11-10T01:05:44Z</dcterms:modified>
</cp:coreProperties>
</file>